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77" r:id="rId6"/>
    <p:sldId id="274" r:id="rId7"/>
    <p:sldId id="260" r:id="rId8"/>
    <p:sldId id="290" r:id="rId9"/>
    <p:sldId id="291" r:id="rId10"/>
    <p:sldId id="261" r:id="rId11"/>
    <p:sldId id="262" r:id="rId12"/>
    <p:sldId id="263" r:id="rId13"/>
    <p:sldId id="295" r:id="rId14"/>
    <p:sldId id="297" r:id="rId15"/>
    <p:sldId id="298" r:id="rId16"/>
    <p:sldId id="299" r:id="rId17"/>
    <p:sldId id="296" r:id="rId18"/>
    <p:sldId id="264" r:id="rId19"/>
    <p:sldId id="316" r:id="rId20"/>
    <p:sldId id="319" r:id="rId21"/>
    <p:sldId id="320" r:id="rId22"/>
    <p:sldId id="321" r:id="rId23"/>
    <p:sldId id="322" r:id="rId24"/>
    <p:sldId id="300" r:id="rId25"/>
    <p:sldId id="301" r:id="rId26"/>
    <p:sldId id="265" r:id="rId27"/>
    <p:sldId id="267" r:id="rId28"/>
    <p:sldId id="268" r:id="rId29"/>
    <p:sldId id="269" r:id="rId30"/>
    <p:sldId id="312" r:id="rId31"/>
    <p:sldId id="313" r:id="rId32"/>
    <p:sldId id="317" r:id="rId33"/>
    <p:sldId id="318" r:id="rId34"/>
    <p:sldId id="270" r:id="rId35"/>
    <p:sldId id="302" r:id="rId36"/>
    <p:sldId id="303" r:id="rId37"/>
    <p:sldId id="304" r:id="rId38"/>
    <p:sldId id="305" r:id="rId39"/>
    <p:sldId id="314" r:id="rId40"/>
    <p:sldId id="323" r:id="rId41"/>
    <p:sldId id="324" r:id="rId42"/>
    <p:sldId id="325" r:id="rId43"/>
    <p:sldId id="326" r:id="rId44"/>
    <p:sldId id="327" r:id="rId45"/>
    <p:sldId id="306" r:id="rId46"/>
    <p:sldId id="307" r:id="rId47"/>
    <p:sldId id="308" r:id="rId48"/>
    <p:sldId id="309" r:id="rId49"/>
    <p:sldId id="310" r:id="rId50"/>
    <p:sldId id="271" r:id="rId51"/>
    <p:sldId id="315" r:id="rId52"/>
    <p:sldId id="276" r:id="rId53"/>
    <p:sldId id="311"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F01"/>
    <a:srgbClr val="DE0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varScale="1">
        <p:scale>
          <a:sx n="116" d="100"/>
          <a:sy n="116"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pl-PL"/>
              <a:t>Religie w Hiszpanii</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pl-PL"/>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Arkusz1!$B$1</c:f>
              <c:strCache>
                <c:ptCount val="1"/>
                <c:pt idx="0">
                  <c:v>Sprzedaż</c:v>
                </c:pt>
              </c:strCache>
            </c:strRef>
          </c:tx>
          <c:explosion val="4"/>
          <c:dPt>
            <c:idx val="0"/>
            <c:bubble3D val="0"/>
            <c:explosion val="0"/>
            <c:spPr>
              <a:solidFill>
                <a:schemeClr val="accent1">
                  <a:tint val="58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1"/>
            <c:bubble3D val="0"/>
            <c:explosion val="3"/>
            <c:spPr>
              <a:solidFill>
                <a:schemeClr val="accent1">
                  <a:tint val="86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2"/>
            <c:bubble3D val="0"/>
            <c:explosion val="12"/>
            <c:spPr>
              <a:solidFill>
                <a:schemeClr val="accent1">
                  <a:shade val="86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3"/>
            <c:bubble3D val="0"/>
            <c:explosion val="12"/>
            <c:spPr>
              <a:solidFill>
                <a:schemeClr val="accent1">
                  <a:shade val="58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dPt>
          <c:dLbls>
            <c:dLbl>
              <c:idx val="2"/>
              <c:layout>
                <c:manualLayout>
                  <c:x val="4.6623717489859221E-3"/>
                  <c:y val="3.0888850492434526E-3"/>
                </c:manualLayout>
              </c:layout>
              <c:tx>
                <c:rich>
                  <a:bodyPr/>
                  <a:lstStyle/>
                  <a:p>
                    <a:fld id="{59083B3E-E4AA-4913-84B1-5782EFCF53A9}" type="PERCENTAGE">
                      <a:rPr lang="en-US" dirty="0">
                        <a:solidFill>
                          <a:schemeClr val="tx1"/>
                        </a:solidFill>
                      </a:rPr>
                      <a:pPr/>
                      <a:t>[PROCENTOWE]</a:t>
                    </a:fld>
                    <a:endParaRPr lang="pl-PL"/>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dLbl>
              <c:idx val="3"/>
              <c:layout>
                <c:manualLayout>
                  <c:x val="3.9969577666428063E-3"/>
                  <c:y val="3.3554661466689705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pl-PL"/>
                </a:p>
              </c:txPr>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pl-PL"/>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Arkusz1!$A$2:$A$5</c:f>
              <c:strCache>
                <c:ptCount val="4"/>
                <c:pt idx="0">
                  <c:v>Katolicy</c:v>
                </c:pt>
                <c:pt idx="1">
                  <c:v>Niereligijni i ateiści</c:v>
                </c:pt>
                <c:pt idx="2">
                  <c:v>Inne religie</c:v>
                </c:pt>
                <c:pt idx="3">
                  <c:v>Niezdecydowani</c:v>
                </c:pt>
              </c:strCache>
            </c:strRef>
          </c:cat>
          <c:val>
            <c:numRef>
              <c:f>Arkusz1!$B$2:$B$5</c:f>
              <c:numCache>
                <c:formatCode>0.00%</c:formatCode>
                <c:ptCount val="4"/>
                <c:pt idx="0">
                  <c:v>0.67400000000000004</c:v>
                </c:pt>
                <c:pt idx="1">
                  <c:v>0.27800000000000002</c:v>
                </c:pt>
                <c:pt idx="2">
                  <c:v>2.5999999999999999E-2</c:v>
                </c:pt>
                <c:pt idx="3">
                  <c:v>2.1999999999999999E-2</c:v>
                </c:pt>
              </c:numCache>
            </c:numRef>
          </c:val>
        </c:ser>
        <c:dLbls>
          <c:dLblPos val="inEnd"/>
          <c:showLegendKey val="0"/>
          <c:showVal val="0"/>
          <c:showCatName val="0"/>
          <c:showSerName val="0"/>
          <c:showPercent val="1"/>
          <c:showBubbleSize val="0"/>
          <c:showLeaderLines val="1"/>
        </c:dLbls>
      </c:pie3DChart>
      <c:spPr>
        <a:gradFill>
          <a:gsLst>
            <a:gs pos="27000">
              <a:srgbClr val="DE0A09"/>
            </a:gs>
            <a:gs pos="75000">
              <a:srgbClr val="FDDF01"/>
            </a:gs>
          </a:gsLst>
          <a:lin ang="5400000" scaled="1"/>
        </a:gradFill>
        <a:ln>
          <a:noFill/>
        </a:ln>
        <a:effectLst/>
      </c:spPr>
    </c:plotArea>
    <c:legend>
      <c:legendPos val="b"/>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pl-PL"/>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pl-PL" smtClean="0"/>
              <a:t>Kliknij, aby edytować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pl-PL" smtClean="0"/>
              <a:t>Kliknij, aby edytować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5/8/2020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smtClean="0"/>
              <a:t>Kliknij, aby edytować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A16AA21-1863-4931-97CB-99D0A168701B}"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3772C379-9A7C-4C87-A116-CBE9F58B04C5}" type="datetimeFigureOut">
              <a:rPr lang="en-US" dirty="0"/>
              <a:t>5/8/2020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5/8/2020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ICQH9eH7gxQ" TargetMode="External"/><Relationship Id="rId2" Type="http://schemas.openxmlformats.org/officeDocument/2006/relationships/hyperlink" Target="https://www.youtube.com/watch?v=cm9IYSDxagc" TargetMode="External"/><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jpg"/><Relationship Id="rId9"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8" Type="http://schemas.openxmlformats.org/officeDocument/2006/relationships/hyperlink" Target="https://pl.wikipedia.org/wiki/Filip_VI_Burbon" TargetMode="External"/><Relationship Id="rId13" Type="http://schemas.openxmlformats.org/officeDocument/2006/relationships/hyperlink" Target="https://twoja-sztuka.pl/product-pol-11126-Salvador-Dali-Labedzie-odbijajace-sie-w-wodzie-jako-slonie-60x90-cm-G93748.html" TargetMode="External"/><Relationship Id="rId18" Type="http://schemas.openxmlformats.org/officeDocument/2006/relationships/hyperlink" Target="https://pl.wikipedia.org/wiki/Paella" TargetMode="External"/><Relationship Id="rId26" Type="http://schemas.openxmlformats.org/officeDocument/2006/relationships/hyperlink" Target="https://pl.wikipedia.org/wiki/Costa_Brava" TargetMode="External"/><Relationship Id="rId3" Type="http://schemas.openxmlformats.org/officeDocument/2006/relationships/hyperlink" Target="https://pl.wikipedia.org/wiki/Flaga_Hiszpanii" TargetMode="External"/><Relationship Id="rId21" Type="http://schemas.openxmlformats.org/officeDocument/2006/relationships/hyperlink" Target="https://www.directoalpaladar.com/recetas-de-carnes-y-aves/receta-de-serranito-el-clasico-bocadillo-del-sur" TargetMode="External"/><Relationship Id="rId34" Type="http://schemas.openxmlformats.org/officeDocument/2006/relationships/hyperlink" Target="http://propertyclub-vlc.com/la-tomatina/" TargetMode="External"/><Relationship Id="rId7" Type="http://schemas.openxmlformats.org/officeDocument/2006/relationships/hyperlink" Target="https://pl.wikipedia.org/wiki/Letycja_(kr%C3%B3lowa_Hiszpanii)" TargetMode="External"/><Relationship Id="rId12" Type="http://schemas.openxmlformats.org/officeDocument/2006/relationships/hyperlink" Target="https://www.ramarama.pl/harlequin-pablo-picasso.html" TargetMode="External"/><Relationship Id="rId17" Type="http://schemas.openxmlformats.org/officeDocument/2006/relationships/hyperlink" Target="https://pl.wikipedia.org/wiki/Alfajor" TargetMode="External"/><Relationship Id="rId25" Type="http://schemas.openxmlformats.org/officeDocument/2006/relationships/hyperlink" Target="https://pl.wikipedia.org/wiki/Costa_del_Sol" TargetMode="External"/><Relationship Id="rId33" Type="http://schemas.openxmlformats.org/officeDocument/2006/relationships/hyperlink" Target="https://podroze.gazeta.pl/podroze/1,114158,13653572,najpiekniejszy-palac-orientu-alhambra-hiszpania.html" TargetMode="External"/><Relationship Id="rId2" Type="http://schemas.openxmlformats.org/officeDocument/2006/relationships/hyperlink" Target="https://hispanico.pl/flaga-hiszpanii/#Jak_wygladala_flaga_Hiszpanii_na_przestrzeni_wiekow" TargetMode="External"/><Relationship Id="rId16" Type="http://schemas.openxmlformats.org/officeDocument/2006/relationships/hyperlink" Target="https://pl.wikipedia.org/wiki/Turr%C3%B3n" TargetMode="External"/><Relationship Id="rId20" Type="http://schemas.openxmlformats.org/officeDocument/2006/relationships/hyperlink" Target="https://pl.wikipedia.org/wiki/Fabada_asturiana" TargetMode="External"/><Relationship Id="rId29" Type="http://schemas.openxmlformats.org/officeDocument/2006/relationships/hyperlink" Target="https://www.google.com/search?q=sagrada+familia&amp;source=lmns&amp;bih=966&amp;biw=1903&amp;client=firefox-b-d&amp;hl=pl&amp;ved=2ahUKEwiNkcaksqTpAhXLtioKHf8FATcQ_AUoAHoECAEQAA" TargetMode="External"/><Relationship Id="rId1" Type="http://schemas.openxmlformats.org/officeDocument/2006/relationships/slideLayout" Target="../slideLayouts/slideLayout2.xml"/><Relationship Id="rId6" Type="http://schemas.openxmlformats.org/officeDocument/2006/relationships/hyperlink" Target="https://pl.wikipedia.org/wiki/J%C4%99zyk_hiszpa%C5%84ski" TargetMode="External"/><Relationship Id="rId11" Type="http://schemas.openxmlformats.org/officeDocument/2006/relationships/hyperlink" Target="https://pl.wikipedia.org/wiki/Pablo_Picasso" TargetMode="External"/><Relationship Id="rId24" Type="http://schemas.openxmlformats.org/officeDocument/2006/relationships/hyperlink" Target="https://pl.wikipedia.org/wiki/Costa_Verde" TargetMode="External"/><Relationship Id="rId32" Type="http://schemas.openxmlformats.org/officeDocument/2006/relationships/hyperlink" Target="http://poloniabarcelona.pl/park-guell/" TargetMode="External"/><Relationship Id="rId5" Type="http://schemas.openxmlformats.org/officeDocument/2006/relationships/hyperlink" Target="https://historia.org.pl/2019/12/06/rekonkwista-w-hiszpanii-780-lat-walk-chrzescijan-z-arabami-na-polwyspie-iberyjskim/" TargetMode="External"/><Relationship Id="rId15" Type="http://schemas.openxmlformats.org/officeDocument/2006/relationships/hyperlink" Target="https://pl.wikipedia.org/wiki/Kuchnia_hiszpa%C5%84ska" TargetMode="External"/><Relationship Id="rId23" Type="http://schemas.openxmlformats.org/officeDocument/2006/relationships/hyperlink" Target="https://www.google.com/search?q=patatas+bravas&amp;client=firefox-b-d&amp;sxsrf=ALeKk027pflVGyVl1-3KapS4GFirhaoyxg:1588941195100&amp;source=lnms&amp;tbm=isch&amp;sa=X&amp;ved=2ahUKEwjVzIKco6TpAhVxpYsKHfjUBUEQ_AUoAXoECBQQAw&amp;biw=1920&amp;bih=966#imgrc=zeN3UJkwy97pXM" TargetMode="External"/><Relationship Id="rId28" Type="http://schemas.openxmlformats.org/officeDocument/2006/relationships/hyperlink" Target="https://pl.wikipedia.org/wiki/Costa_Dorada" TargetMode="External"/><Relationship Id="rId10" Type="http://schemas.openxmlformats.org/officeDocument/2006/relationships/hyperlink" Target="https://pl.wikipedia.org/wiki/Zofia_Burbon" TargetMode="External"/><Relationship Id="rId19" Type="http://schemas.openxmlformats.org/officeDocument/2006/relationships/hyperlink" Target="https://pl.wikipedia.org/wiki/Tortilla_espa%C3%B1ola" TargetMode="External"/><Relationship Id="rId31" Type="http://schemas.openxmlformats.org/officeDocument/2006/relationships/hyperlink" Target="https://www.getyourguide.pl/barcelona-l45/barcelona-eglarska-wycieczka-sagrada-familia-i-casa-t167495/" TargetMode="External"/><Relationship Id="rId4" Type="http://schemas.openxmlformats.org/officeDocument/2006/relationships/hyperlink" Target="https://pl.wikipedia.org/wiki/Herb_Hiszpanii" TargetMode="External"/><Relationship Id="rId9" Type="http://schemas.openxmlformats.org/officeDocument/2006/relationships/hyperlink" Target="https://pl.wikipedia.org/wiki/Eleonora_(ksi%C4%99%C5%BCna_Asturii)" TargetMode="External"/><Relationship Id="rId14" Type="http://schemas.openxmlformats.org/officeDocument/2006/relationships/hyperlink" Target="https://pl.wikipedia.org/wiki/Crema_catalana" TargetMode="External"/><Relationship Id="rId22" Type="http://schemas.openxmlformats.org/officeDocument/2006/relationships/hyperlink" Target="https://pl.wikipedia.org/wiki/Tapas" TargetMode="External"/><Relationship Id="rId27" Type="http://schemas.openxmlformats.org/officeDocument/2006/relationships/hyperlink" Target="https://pl.wikipedia.org/wiki/Costa_de_la_Luz" TargetMode="External"/><Relationship Id="rId30" Type="http://schemas.openxmlformats.org/officeDocument/2006/relationships/hyperlink" Target="https://www.spain.info/pl/que-quieres/arte/monumentos/barcelona/casa_mila_la_pedrera.html" TargetMode="External"/><Relationship Id="rId35" Type="http://schemas.openxmlformats.org/officeDocument/2006/relationships/hyperlink" Target="https://en.wikipedia.org/wiki/Royal_Tapestry_Factory"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4264"/>
          </a:xfrm>
          <a:prstGeom prst="rect">
            <a:avLst/>
          </a:prstGeom>
        </p:spPr>
      </p:pic>
      <p:sp>
        <p:nvSpPr>
          <p:cNvPr id="4" name="Tytuł 3"/>
          <p:cNvSpPr>
            <a:spLocks noGrp="1"/>
          </p:cNvSpPr>
          <p:nvPr>
            <p:ph type="title"/>
          </p:nvPr>
        </p:nvSpPr>
        <p:spPr>
          <a:xfrm>
            <a:off x="3104594" y="2652460"/>
            <a:ext cx="10058400" cy="1609344"/>
          </a:xfrm>
        </p:spPr>
        <p:txBody>
          <a:bodyPr/>
          <a:lstStyle/>
          <a:p>
            <a:pPr algn="ctr"/>
            <a:r>
              <a:rPr lang="pl-PL" dirty="0" smtClean="0"/>
              <a:t>Hiszpania</a:t>
            </a:r>
            <a:endParaRPr lang="pl-PL" dirty="0"/>
          </a:p>
        </p:txBody>
      </p:sp>
    </p:spTree>
    <p:extLst>
      <p:ext uri="{BB962C8B-B14F-4D97-AF65-F5344CB8AC3E}">
        <p14:creationId xmlns:p14="http://schemas.microsoft.com/office/powerpoint/2010/main" val="2809213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7200" dirty="0" smtClean="0"/>
              <a:t>dewiza</a:t>
            </a:r>
            <a:endParaRPr lang="pl-PL" sz="7200" dirty="0"/>
          </a:p>
        </p:txBody>
      </p:sp>
      <p:sp>
        <p:nvSpPr>
          <p:cNvPr id="3" name="Symbol zastępczy zawartości 2"/>
          <p:cNvSpPr>
            <a:spLocks noGrp="1"/>
          </p:cNvSpPr>
          <p:nvPr>
            <p:ph idx="1"/>
          </p:nvPr>
        </p:nvSpPr>
        <p:spPr/>
        <p:txBody>
          <a:bodyPr/>
          <a:lstStyle/>
          <a:p>
            <a:endParaRPr lang="pl-PL" dirty="0"/>
          </a:p>
        </p:txBody>
      </p:sp>
      <p:sp>
        <p:nvSpPr>
          <p:cNvPr id="4" name="Zwój poziomy 3"/>
          <p:cNvSpPr/>
          <p:nvPr/>
        </p:nvSpPr>
        <p:spPr>
          <a:xfrm>
            <a:off x="3314658" y="3240642"/>
            <a:ext cx="5568779" cy="1812324"/>
          </a:xfrm>
          <a:prstGeom prst="horizontalScroll">
            <a:avLst/>
          </a:prstGeom>
          <a:gradFill>
            <a:gsLst>
              <a:gs pos="27000">
                <a:srgbClr val="DE0A09"/>
              </a:gs>
              <a:gs pos="75000">
                <a:srgbClr val="FDDF0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500" i="1" dirty="0">
                <a:effectLst>
                  <a:outerShdw blurRad="228600" dist="50800" dir="5400000" sx="159000" sy="159000" algn="ctr" rotWithShape="0">
                    <a:srgbClr val="000000">
                      <a:alpha val="84000"/>
                    </a:srgbClr>
                  </a:outerShdw>
                </a:effectLst>
                <a:latin typeface="Lucida Handwriting" panose="03010101010101010101" pitchFamily="66" charset="0"/>
              </a:rPr>
              <a:t>Plus Ultra</a:t>
            </a:r>
            <a:endParaRPr lang="pl-PL" sz="3500" dirty="0">
              <a:effectLst>
                <a:outerShdw blurRad="228600" dist="50800" dir="5400000" sx="159000" sy="159000" algn="ctr" rotWithShape="0">
                  <a:srgbClr val="000000">
                    <a:alpha val="84000"/>
                  </a:srgbClr>
                </a:outerShdw>
              </a:effectLst>
              <a:latin typeface="Lucida Handwriting" panose="03010101010101010101" pitchFamily="66" charset="0"/>
            </a:endParaRPr>
          </a:p>
        </p:txBody>
      </p:sp>
      <p:sp>
        <p:nvSpPr>
          <p:cNvPr id="10" name="pole tekstowe 9"/>
          <p:cNvSpPr txBox="1"/>
          <p:nvPr/>
        </p:nvSpPr>
        <p:spPr>
          <a:xfrm>
            <a:off x="4867490" y="5080398"/>
            <a:ext cx="2463114" cy="369332"/>
          </a:xfrm>
          <a:prstGeom prst="rect">
            <a:avLst/>
          </a:prstGeom>
          <a:noFill/>
        </p:spPr>
        <p:txBody>
          <a:bodyPr wrap="square" rtlCol="0">
            <a:spAutoFit/>
          </a:bodyPr>
          <a:lstStyle/>
          <a:p>
            <a:pPr algn="ctr"/>
            <a:r>
              <a:rPr lang="pl-PL" dirty="0" smtClean="0"/>
              <a:t>„Wciąż dalej”</a:t>
            </a:r>
            <a:endParaRPr lang="pl-PL" dirty="0"/>
          </a:p>
        </p:txBody>
      </p:sp>
    </p:spTree>
    <p:extLst>
      <p:ext uri="{BB962C8B-B14F-4D97-AF65-F5344CB8AC3E}">
        <p14:creationId xmlns:p14="http://schemas.microsoft.com/office/powerpoint/2010/main" val="4210729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hymn</a:t>
            </a:r>
            <a:endParaRPr lang="pl-PL" dirty="0"/>
          </a:p>
        </p:txBody>
      </p:sp>
      <p:pic>
        <p:nvPicPr>
          <p:cNvPr id="4" name="Hymn Narodowy - Hiszpani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194473" y="2482506"/>
            <a:ext cx="1809149" cy="1809149"/>
          </a:xfrm>
        </p:spPr>
      </p:pic>
      <p:sp>
        <p:nvSpPr>
          <p:cNvPr id="7" name="pole tekstowe 6"/>
          <p:cNvSpPr txBox="1"/>
          <p:nvPr/>
        </p:nvSpPr>
        <p:spPr>
          <a:xfrm>
            <a:off x="4935923" y="4291655"/>
            <a:ext cx="1977082" cy="369332"/>
          </a:xfrm>
          <a:prstGeom prst="rect">
            <a:avLst/>
          </a:prstGeom>
          <a:noFill/>
        </p:spPr>
        <p:txBody>
          <a:bodyPr wrap="square" rtlCol="0">
            <a:spAutoFit/>
          </a:bodyPr>
          <a:lstStyle/>
          <a:p>
            <a:pPr algn="ctr"/>
            <a:r>
              <a:rPr lang="pl-PL" i="1" dirty="0" smtClean="0"/>
              <a:t>„Marcha Real”</a:t>
            </a:r>
            <a:endParaRPr lang="pl-PL" dirty="0"/>
          </a:p>
        </p:txBody>
      </p:sp>
    </p:spTree>
    <p:extLst>
      <p:ext uri="{BB962C8B-B14F-4D97-AF65-F5344CB8AC3E}">
        <p14:creationId xmlns:p14="http://schemas.microsoft.com/office/powerpoint/2010/main" val="1158723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Ustrój polityczny i typ państwa</a:t>
            </a:r>
            <a:endParaRPr lang="pl-PL" dirty="0"/>
          </a:p>
        </p:txBody>
      </p:sp>
      <p:sp>
        <p:nvSpPr>
          <p:cNvPr id="3" name="Symbol zastępczy zawartości 2"/>
          <p:cNvSpPr>
            <a:spLocks noGrp="1"/>
          </p:cNvSpPr>
          <p:nvPr>
            <p:ph idx="1"/>
          </p:nvPr>
        </p:nvSpPr>
        <p:spPr>
          <a:xfrm>
            <a:off x="649718" y="2302640"/>
            <a:ext cx="10058400" cy="4050792"/>
          </a:xfrm>
        </p:spPr>
        <p:txBody>
          <a:bodyPr/>
          <a:lstStyle/>
          <a:p>
            <a:r>
              <a:rPr lang="pl-PL" dirty="0" smtClean="0"/>
              <a:t>Hiszpania jest królewską monarchią parlamentarną, oznacza to, że monarcha jest głową państwa i współdzieli władzę z parlamentem.</a:t>
            </a:r>
          </a:p>
          <a:p>
            <a:r>
              <a:rPr lang="pl-PL" dirty="0"/>
              <a:t>Do 19 czerwca 2014 roku królem był Jan Karol z dynastii Burbonów. Wstąpił na tron w 1975 roku po śmierci generała Francisco Franco. Król, mimo iż cieszy się ogromnym autorytetem w społeczeństwie (nawet wśród komunistów), zwłaszcza po udaremnieniu próby zamachu stanu 23 lutego 1981, nie ma w swych rękach żadnej realnej władzy. Mianuje szefa rządu, który zawsze wywodzi się ze zwycięskiego ugrupowania. W wyjątkowych sytuacjach może wygłaszać orędzia do narodu. Jest również najwyższym dowódcą wojska. </a:t>
            </a:r>
          </a:p>
        </p:txBody>
      </p:sp>
      <p:pic>
        <p:nvPicPr>
          <p:cNvPr id="5" name="Obraz 4"/>
          <p:cNvPicPr>
            <a:picLocks noChangeAspect="1"/>
          </p:cNvPicPr>
          <p:nvPr/>
        </p:nvPicPr>
        <p:blipFill>
          <a:blip r:embed="rId2"/>
          <a:stretch>
            <a:fillRect/>
          </a:stretch>
        </p:blipFill>
        <p:spPr>
          <a:xfrm>
            <a:off x="8231917" y="4747819"/>
            <a:ext cx="2815024" cy="1910413"/>
          </a:xfrm>
          <a:prstGeom prst="rect">
            <a:avLst/>
          </a:prstGeom>
        </p:spPr>
      </p:pic>
      <p:sp>
        <p:nvSpPr>
          <p:cNvPr id="6" name="pole tekstowe 5"/>
          <p:cNvSpPr txBox="1"/>
          <p:nvPr/>
        </p:nvSpPr>
        <p:spPr>
          <a:xfrm>
            <a:off x="5371071" y="6288900"/>
            <a:ext cx="3015049" cy="369332"/>
          </a:xfrm>
          <a:prstGeom prst="rect">
            <a:avLst/>
          </a:prstGeom>
          <a:noFill/>
        </p:spPr>
        <p:txBody>
          <a:bodyPr wrap="square" rtlCol="0">
            <a:spAutoFit/>
          </a:bodyPr>
          <a:lstStyle/>
          <a:p>
            <a:pPr algn="ctr"/>
            <a:r>
              <a:rPr lang="pl-PL" dirty="0" smtClean="0"/>
              <a:t>Juan Carlos I </a:t>
            </a:r>
            <a:r>
              <a:rPr lang="es-ES" dirty="0" smtClean="0"/>
              <a:t>de </a:t>
            </a:r>
            <a:r>
              <a:rPr lang="pl-PL" dirty="0" smtClean="0"/>
              <a:t>E</a:t>
            </a:r>
            <a:r>
              <a:rPr lang="es-ES" dirty="0" smtClean="0"/>
              <a:t>spaña</a:t>
            </a:r>
            <a:endParaRPr lang="pl-PL" dirty="0"/>
          </a:p>
        </p:txBody>
      </p:sp>
    </p:spTree>
    <p:extLst>
      <p:ext uri="{BB962C8B-B14F-4D97-AF65-F5344CB8AC3E}">
        <p14:creationId xmlns:p14="http://schemas.microsoft.com/office/powerpoint/2010/main" val="17291174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Obecny monarcha i jego rodzina</a:t>
            </a:r>
            <a:endParaRPr lang="pl-PL" dirty="0"/>
          </a:p>
        </p:txBody>
      </p:sp>
      <p:sp>
        <p:nvSpPr>
          <p:cNvPr id="3" name="Symbol zastępczy zawartości 2"/>
          <p:cNvSpPr>
            <a:spLocks noGrp="1"/>
          </p:cNvSpPr>
          <p:nvPr>
            <p:ph idx="1"/>
          </p:nvPr>
        </p:nvSpPr>
        <p:spPr/>
        <p:txBody>
          <a:bodyPr/>
          <a:lstStyle/>
          <a:p>
            <a:r>
              <a:rPr lang="pl-PL" b="1" dirty="0"/>
              <a:t>Filip </a:t>
            </a:r>
            <a:r>
              <a:rPr lang="pl-PL" b="1" dirty="0" smtClean="0"/>
              <a:t>VI</a:t>
            </a:r>
            <a:r>
              <a:rPr lang="pl-PL" dirty="0" smtClean="0"/>
              <a:t>, </a:t>
            </a:r>
            <a:r>
              <a:rPr lang="pl-PL" dirty="0"/>
              <a:t>hiszp.</a:t>
            </a:r>
            <a:r>
              <a:rPr lang="pl-PL" b="1" dirty="0"/>
              <a:t> Felipe Juan Pablo </a:t>
            </a:r>
            <a:r>
              <a:rPr lang="pl-PL" b="1" dirty="0" err="1"/>
              <a:t>Alfonso</a:t>
            </a:r>
            <a:r>
              <a:rPr lang="pl-PL" b="1" dirty="0"/>
              <a:t> de la </a:t>
            </a:r>
            <a:r>
              <a:rPr lang="pl-PL" b="1" dirty="0" err="1"/>
              <a:t>Santísima</a:t>
            </a:r>
            <a:r>
              <a:rPr lang="pl-PL" b="1" dirty="0"/>
              <a:t> Trinidad y de </a:t>
            </a:r>
            <a:r>
              <a:rPr lang="pl-PL" b="1" dirty="0" err="1"/>
              <a:t>Todos</a:t>
            </a:r>
            <a:r>
              <a:rPr lang="pl-PL" b="1" dirty="0"/>
              <a:t> los Santos de </a:t>
            </a:r>
            <a:r>
              <a:rPr lang="pl-PL" b="1" dirty="0" err="1"/>
              <a:t>Borbón</a:t>
            </a:r>
            <a:r>
              <a:rPr lang="pl-PL" b="1" dirty="0"/>
              <a:t> y </a:t>
            </a:r>
            <a:r>
              <a:rPr lang="pl-PL" b="1" dirty="0" err="1"/>
              <a:t>Grecia</a:t>
            </a:r>
            <a:r>
              <a:rPr lang="pl-PL" dirty="0"/>
              <a:t> </a:t>
            </a:r>
            <a:endParaRPr lang="pl-PL" dirty="0" smtClean="0"/>
          </a:p>
          <a:p>
            <a:r>
              <a:rPr lang="pl-PL" dirty="0" smtClean="0"/>
              <a:t>urodzony </a:t>
            </a:r>
            <a:r>
              <a:rPr lang="pl-PL" dirty="0"/>
              <a:t>30 stycznia 1968 w </a:t>
            </a:r>
            <a:r>
              <a:rPr lang="pl-PL" dirty="0" smtClean="0"/>
              <a:t>Madrycie </a:t>
            </a:r>
          </a:p>
          <a:p>
            <a:r>
              <a:rPr lang="pl-PL" dirty="0" smtClean="0"/>
              <a:t>Król </a:t>
            </a:r>
            <a:r>
              <a:rPr lang="pl-PL" dirty="0"/>
              <a:t>Hiszpanii z dynastii Burbonów od 19 czerwca 2014</a:t>
            </a:r>
          </a:p>
        </p:txBody>
      </p:sp>
      <p:pic>
        <p:nvPicPr>
          <p:cNvPr id="4" name="Obraz 3"/>
          <p:cNvPicPr>
            <a:picLocks noChangeAspect="1"/>
          </p:cNvPicPr>
          <p:nvPr/>
        </p:nvPicPr>
        <p:blipFill>
          <a:blip r:embed="rId2"/>
          <a:stretch>
            <a:fillRect/>
          </a:stretch>
        </p:blipFill>
        <p:spPr>
          <a:xfrm>
            <a:off x="8384538" y="2560599"/>
            <a:ext cx="2859040" cy="3782535"/>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432" y="3608995"/>
            <a:ext cx="1815196" cy="2734139"/>
          </a:xfrm>
          <a:prstGeom prst="rect">
            <a:avLst/>
          </a:prstGeom>
        </p:spPr>
      </p:pic>
      <p:sp>
        <p:nvSpPr>
          <p:cNvPr id="6" name="pole tekstowe 5"/>
          <p:cNvSpPr txBox="1"/>
          <p:nvPr/>
        </p:nvSpPr>
        <p:spPr>
          <a:xfrm>
            <a:off x="5855522" y="6343134"/>
            <a:ext cx="2529016" cy="369332"/>
          </a:xfrm>
          <a:prstGeom prst="rect">
            <a:avLst/>
          </a:prstGeom>
          <a:noFill/>
        </p:spPr>
        <p:txBody>
          <a:bodyPr wrap="square" rtlCol="0">
            <a:spAutoFit/>
          </a:bodyPr>
          <a:lstStyle/>
          <a:p>
            <a:pPr algn="ctr"/>
            <a:r>
              <a:rPr lang="pl-PL" dirty="0" smtClean="0"/>
              <a:t>Herb rodu Burbonów</a:t>
            </a:r>
          </a:p>
        </p:txBody>
      </p:sp>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396" y="4532735"/>
            <a:ext cx="3978216" cy="2179731"/>
          </a:xfrm>
          <a:prstGeom prst="rect">
            <a:avLst/>
          </a:prstGeom>
        </p:spPr>
      </p:pic>
    </p:spTree>
    <p:extLst>
      <p:ext uri="{BB962C8B-B14F-4D97-AF65-F5344CB8AC3E}">
        <p14:creationId xmlns:p14="http://schemas.microsoft.com/office/powerpoint/2010/main" val="3627412715"/>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Królowa</a:t>
            </a:r>
            <a:endParaRPr lang="pl-PL" dirty="0"/>
          </a:p>
        </p:txBody>
      </p:sp>
      <p:sp>
        <p:nvSpPr>
          <p:cNvPr id="6" name="Symbol zastępczy zawartości 5"/>
          <p:cNvSpPr>
            <a:spLocks noGrp="1"/>
          </p:cNvSpPr>
          <p:nvPr>
            <p:ph idx="1"/>
          </p:nvPr>
        </p:nvSpPr>
        <p:spPr/>
        <p:txBody>
          <a:bodyPr/>
          <a:lstStyle/>
          <a:p>
            <a:r>
              <a:rPr lang="pl-PL" b="1" dirty="0"/>
              <a:t>Letycja</a:t>
            </a:r>
            <a:r>
              <a:rPr lang="pl-PL" dirty="0"/>
              <a:t>, hiszp. </a:t>
            </a:r>
            <a:r>
              <a:rPr lang="pl-PL" i="1" dirty="0" err="1"/>
              <a:t>Doña</a:t>
            </a:r>
            <a:r>
              <a:rPr lang="pl-PL" i="1" dirty="0"/>
              <a:t> </a:t>
            </a:r>
            <a:r>
              <a:rPr lang="pl-PL" i="1" dirty="0" err="1"/>
              <a:t>Letizia</a:t>
            </a:r>
            <a:r>
              <a:rPr lang="pl-PL" dirty="0"/>
              <a:t>, urodzona jako </a:t>
            </a:r>
            <a:r>
              <a:rPr lang="pl-PL" b="1" dirty="0" err="1"/>
              <a:t>Letizia</a:t>
            </a:r>
            <a:r>
              <a:rPr lang="pl-PL" b="1" dirty="0"/>
              <a:t> </a:t>
            </a:r>
            <a:r>
              <a:rPr lang="pl-PL" b="1" dirty="0" err="1"/>
              <a:t>Ortiz</a:t>
            </a:r>
            <a:r>
              <a:rPr lang="pl-PL" b="1" dirty="0"/>
              <a:t> </a:t>
            </a:r>
            <a:r>
              <a:rPr lang="pl-PL" b="1" dirty="0" err="1" smtClean="0"/>
              <a:t>Rocasolano</a:t>
            </a:r>
            <a:endParaRPr lang="pl-PL" dirty="0" smtClean="0"/>
          </a:p>
          <a:p>
            <a:r>
              <a:rPr lang="pl-PL" dirty="0" smtClean="0"/>
              <a:t>Urodzona 15 </a:t>
            </a:r>
            <a:r>
              <a:rPr lang="pl-PL" dirty="0"/>
              <a:t>września 1972 w </a:t>
            </a:r>
            <a:r>
              <a:rPr lang="pl-PL" dirty="0" smtClean="0"/>
              <a:t>Oviedo  </a:t>
            </a:r>
          </a:p>
          <a:p>
            <a:r>
              <a:rPr lang="pl-PL" dirty="0" smtClean="0"/>
              <a:t>Królowa </a:t>
            </a:r>
            <a:r>
              <a:rPr lang="pl-PL" dirty="0"/>
              <a:t>Hiszpanii, żona króla hiszpańskiego Filipa VI </a:t>
            </a:r>
            <a:r>
              <a:rPr lang="pl-PL" dirty="0" smtClean="0"/>
              <a:t>Burbona</a:t>
            </a:r>
            <a:endParaRPr lang="pl-PL" dirty="0"/>
          </a:p>
          <a:p>
            <a:endParaRPr lang="pl-PL" dirty="0"/>
          </a:p>
        </p:txBody>
      </p:sp>
      <p:pic>
        <p:nvPicPr>
          <p:cNvPr id="7" name="Obraz 6"/>
          <p:cNvPicPr>
            <a:picLocks noChangeAspect="1"/>
          </p:cNvPicPr>
          <p:nvPr/>
        </p:nvPicPr>
        <p:blipFill>
          <a:blip r:embed="rId2"/>
          <a:stretch>
            <a:fillRect/>
          </a:stretch>
        </p:blipFill>
        <p:spPr>
          <a:xfrm>
            <a:off x="8972396" y="2877620"/>
            <a:ext cx="2604411" cy="3294580"/>
          </a:xfrm>
          <a:prstGeom prst="rect">
            <a:avLst/>
          </a:prstGeom>
        </p:spPr>
      </p:pic>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170" y="3689881"/>
            <a:ext cx="1749652" cy="2482319"/>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24" y="4146804"/>
            <a:ext cx="3723504" cy="2286464"/>
          </a:xfrm>
          <a:prstGeom prst="rect">
            <a:avLst/>
          </a:prstGeom>
        </p:spPr>
      </p:pic>
    </p:spTree>
    <p:extLst>
      <p:ext uri="{BB962C8B-B14F-4D97-AF65-F5344CB8AC3E}">
        <p14:creationId xmlns:p14="http://schemas.microsoft.com/office/powerpoint/2010/main" val="2953916083"/>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Dzieci pary królewskiej</a:t>
            </a:r>
            <a:endParaRPr lang="pl-PL" dirty="0"/>
          </a:p>
        </p:txBody>
      </p:sp>
      <p:sp>
        <p:nvSpPr>
          <p:cNvPr id="5" name="Symbol zastępczy zawartości 4"/>
          <p:cNvSpPr>
            <a:spLocks noGrp="1"/>
          </p:cNvSpPr>
          <p:nvPr>
            <p:ph idx="1"/>
          </p:nvPr>
        </p:nvSpPr>
        <p:spPr>
          <a:xfrm>
            <a:off x="600291" y="2121408"/>
            <a:ext cx="10058400" cy="4050792"/>
          </a:xfrm>
        </p:spPr>
        <p:txBody>
          <a:bodyPr>
            <a:normAutofit/>
          </a:bodyPr>
          <a:lstStyle/>
          <a:p>
            <a:r>
              <a:rPr lang="pl-PL" sz="2100" b="1" dirty="0"/>
              <a:t>Eleonora, księżna </a:t>
            </a:r>
            <a:r>
              <a:rPr lang="pl-PL" sz="2100" b="1" dirty="0" smtClean="0"/>
              <a:t>Asturii</a:t>
            </a:r>
            <a:r>
              <a:rPr lang="pl-PL" sz="2100" dirty="0" smtClean="0"/>
              <a:t>, </a:t>
            </a:r>
            <a:r>
              <a:rPr lang="pl-PL" sz="2100" dirty="0"/>
              <a:t>właśc. </a:t>
            </a:r>
            <a:r>
              <a:rPr lang="pl-PL" sz="2100" b="1" dirty="0"/>
              <a:t>Leonor de </a:t>
            </a:r>
            <a:r>
              <a:rPr lang="pl-PL" sz="2100" b="1" dirty="0" err="1"/>
              <a:t>Todos</a:t>
            </a:r>
            <a:r>
              <a:rPr lang="pl-PL" sz="2100" b="1" dirty="0"/>
              <a:t> los Santos de </a:t>
            </a:r>
            <a:r>
              <a:rPr lang="pl-PL" sz="2100" b="1" dirty="0" err="1"/>
              <a:t>Borbón</a:t>
            </a:r>
            <a:r>
              <a:rPr lang="pl-PL" sz="2100" b="1" dirty="0"/>
              <a:t> y </a:t>
            </a:r>
            <a:r>
              <a:rPr lang="pl-PL" sz="2100" b="1" dirty="0" err="1"/>
              <a:t>Ortiz</a:t>
            </a:r>
            <a:r>
              <a:rPr lang="pl-PL" sz="2100" dirty="0"/>
              <a:t> </a:t>
            </a:r>
            <a:endParaRPr lang="pl-PL" sz="2100" dirty="0" smtClean="0"/>
          </a:p>
          <a:p>
            <a:r>
              <a:rPr lang="pl-PL" sz="2100" dirty="0" smtClean="0"/>
              <a:t>urodzona </a:t>
            </a:r>
            <a:r>
              <a:rPr lang="pl-PL" sz="2100" dirty="0"/>
              <a:t>31 października 2005 w </a:t>
            </a:r>
            <a:r>
              <a:rPr lang="pl-PL" sz="2100" dirty="0" smtClean="0"/>
              <a:t>Madrycie </a:t>
            </a:r>
          </a:p>
          <a:p>
            <a:r>
              <a:rPr lang="pl-PL" sz="2100" dirty="0" smtClean="0"/>
              <a:t>Następczyni </a:t>
            </a:r>
            <a:r>
              <a:rPr lang="pl-PL" sz="2100" dirty="0"/>
              <a:t>tronu Królestwa Hiszpanii, jako księżna Asturii. Wcześniej infantka hiszpańska jako córka następcy tronu. </a:t>
            </a:r>
          </a:p>
        </p:txBody>
      </p:sp>
      <p:pic>
        <p:nvPicPr>
          <p:cNvPr id="6" name="Obraz 5"/>
          <p:cNvPicPr>
            <a:picLocks noChangeAspect="1"/>
          </p:cNvPicPr>
          <p:nvPr/>
        </p:nvPicPr>
        <p:blipFill>
          <a:blip r:embed="rId2"/>
          <a:stretch>
            <a:fillRect/>
          </a:stretch>
        </p:blipFill>
        <p:spPr>
          <a:xfrm>
            <a:off x="8948286" y="3731611"/>
            <a:ext cx="2107238" cy="2813479"/>
          </a:xfrm>
          <a:prstGeom prst="rect">
            <a:avLst/>
          </a:prstGeom>
        </p:spPr>
      </p:pic>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130" y="3731611"/>
            <a:ext cx="1874205" cy="2883933"/>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264" y="4380470"/>
            <a:ext cx="2175915" cy="1791730"/>
          </a:xfrm>
          <a:prstGeom prst="rect">
            <a:avLst/>
          </a:prstGeom>
        </p:spPr>
      </p:pic>
    </p:spTree>
    <p:extLst>
      <p:ext uri="{BB962C8B-B14F-4D97-AF65-F5344CB8AC3E}">
        <p14:creationId xmlns:p14="http://schemas.microsoft.com/office/powerpoint/2010/main" val="1122306793"/>
      </p:ext>
    </p:extLst>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700216" y="1501388"/>
            <a:ext cx="11565924" cy="4218717"/>
          </a:xfrm>
        </p:spPr>
        <p:txBody>
          <a:bodyPr>
            <a:normAutofit/>
          </a:bodyPr>
          <a:lstStyle/>
          <a:p>
            <a:pPr marL="0" indent="0">
              <a:buNone/>
            </a:pPr>
            <a:r>
              <a:rPr lang="pl-PL" sz="2100" b="1" dirty="0"/>
              <a:t>Zofia, infantka Hiszpanii</a:t>
            </a:r>
            <a:r>
              <a:rPr lang="pl-PL" sz="2100" dirty="0"/>
              <a:t>, właśc. </a:t>
            </a:r>
            <a:r>
              <a:rPr lang="pl-PL" sz="2100" b="1" dirty="0" err="1"/>
              <a:t>Sofía</a:t>
            </a:r>
            <a:r>
              <a:rPr lang="pl-PL" sz="2100" b="1" dirty="0"/>
              <a:t> de </a:t>
            </a:r>
            <a:r>
              <a:rPr lang="pl-PL" sz="2100" b="1" dirty="0" err="1"/>
              <a:t>Todos</a:t>
            </a:r>
            <a:r>
              <a:rPr lang="pl-PL" sz="2100" b="1" dirty="0"/>
              <a:t> los Santos de </a:t>
            </a:r>
            <a:r>
              <a:rPr lang="pl-PL" sz="2100" b="1" dirty="0" err="1"/>
              <a:t>Borbón</a:t>
            </a:r>
            <a:r>
              <a:rPr lang="pl-PL" sz="2100" b="1" dirty="0"/>
              <a:t> y </a:t>
            </a:r>
            <a:r>
              <a:rPr lang="pl-PL" sz="2100" b="1" dirty="0" err="1" smtClean="0"/>
              <a:t>Ortiz</a:t>
            </a:r>
            <a:endParaRPr lang="pl-PL" sz="2100" b="1" dirty="0" smtClean="0"/>
          </a:p>
          <a:p>
            <a:r>
              <a:rPr lang="pl-PL" sz="2100" dirty="0" smtClean="0"/>
              <a:t>urodzona </a:t>
            </a:r>
            <a:r>
              <a:rPr lang="pl-PL" sz="2100" dirty="0"/>
              <a:t>29 kwietnia 2007 w </a:t>
            </a:r>
            <a:r>
              <a:rPr lang="pl-PL" sz="2100" dirty="0" smtClean="0"/>
              <a:t>Madrycie</a:t>
            </a:r>
          </a:p>
          <a:p>
            <a:r>
              <a:rPr lang="pl-PL" sz="2100" dirty="0" smtClean="0"/>
              <a:t>Infantka</a:t>
            </a:r>
            <a:r>
              <a:rPr lang="pl-PL" sz="2100" dirty="0"/>
              <a:t>, druga w linii sukcesji do tronu hiszpańskiego. </a:t>
            </a:r>
          </a:p>
        </p:txBody>
      </p:sp>
      <p:pic>
        <p:nvPicPr>
          <p:cNvPr id="4" name="Obraz 3"/>
          <p:cNvPicPr>
            <a:picLocks noChangeAspect="1"/>
          </p:cNvPicPr>
          <p:nvPr/>
        </p:nvPicPr>
        <p:blipFill>
          <a:blip r:embed="rId2"/>
          <a:stretch>
            <a:fillRect/>
          </a:stretch>
        </p:blipFill>
        <p:spPr>
          <a:xfrm>
            <a:off x="8451858" y="3610747"/>
            <a:ext cx="2676390" cy="2561453"/>
          </a:xfrm>
          <a:prstGeom prst="rect">
            <a:avLst/>
          </a:prstGeom>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835" y="3610747"/>
            <a:ext cx="2273334" cy="2719476"/>
          </a:xfrm>
          <a:prstGeom prst="rect">
            <a:avLst/>
          </a:prstGeom>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160" y="3847069"/>
            <a:ext cx="2345986" cy="1931773"/>
          </a:xfrm>
          <a:prstGeom prst="rect">
            <a:avLst/>
          </a:prstGeom>
        </p:spPr>
      </p:pic>
    </p:spTree>
    <p:extLst>
      <p:ext uri="{BB962C8B-B14F-4D97-AF65-F5344CB8AC3E}">
        <p14:creationId xmlns:p14="http://schemas.microsoft.com/office/powerpoint/2010/main" val="2954028317"/>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12183" y="-92017"/>
            <a:ext cx="10058400" cy="1609344"/>
          </a:xfrm>
        </p:spPr>
        <p:txBody>
          <a:bodyPr/>
          <a:lstStyle/>
          <a:p>
            <a:pPr algn="ctr"/>
            <a:r>
              <a:rPr lang="pl-PL" dirty="0" smtClean="0"/>
              <a:t>Obecny premier</a:t>
            </a:r>
            <a:endParaRPr lang="pl-PL" dirty="0"/>
          </a:p>
        </p:txBody>
      </p:sp>
      <p:sp>
        <p:nvSpPr>
          <p:cNvPr id="3" name="Symbol zastępczy zawartości 2"/>
          <p:cNvSpPr>
            <a:spLocks noGrp="1"/>
          </p:cNvSpPr>
          <p:nvPr>
            <p:ph idx="1"/>
          </p:nvPr>
        </p:nvSpPr>
        <p:spPr>
          <a:xfrm>
            <a:off x="344918" y="1409782"/>
            <a:ext cx="10058400" cy="4050792"/>
          </a:xfrm>
        </p:spPr>
        <p:txBody>
          <a:bodyPr>
            <a:normAutofit/>
          </a:bodyPr>
          <a:lstStyle/>
          <a:p>
            <a:r>
              <a:rPr lang="pl-PL" sz="2100" b="1" dirty="0"/>
              <a:t>Pedro </a:t>
            </a:r>
            <a:r>
              <a:rPr lang="pl-PL" sz="2100" b="1" dirty="0" err="1"/>
              <a:t>Sánchez</a:t>
            </a:r>
            <a:r>
              <a:rPr lang="pl-PL" sz="2100" b="1" dirty="0"/>
              <a:t> </a:t>
            </a:r>
            <a:r>
              <a:rPr lang="pl-PL" sz="2100" b="1" dirty="0" err="1"/>
              <a:t>Pérez-Castejón</a:t>
            </a:r>
            <a:r>
              <a:rPr lang="pl-PL" sz="2100" dirty="0"/>
              <a:t> </a:t>
            </a:r>
            <a:endParaRPr lang="pl-PL" sz="2100" dirty="0" smtClean="0"/>
          </a:p>
          <a:p>
            <a:r>
              <a:rPr lang="pl-PL" sz="2100" dirty="0" smtClean="0"/>
              <a:t>urodzony </a:t>
            </a:r>
            <a:r>
              <a:rPr lang="pl-PL" sz="2100" dirty="0"/>
              <a:t>29 lutego </a:t>
            </a:r>
            <a:r>
              <a:rPr lang="pl-PL" sz="2100" dirty="0" smtClean="0"/>
              <a:t>1972 </a:t>
            </a:r>
            <a:r>
              <a:rPr lang="pl-PL" sz="2100" dirty="0"/>
              <a:t>w </a:t>
            </a:r>
            <a:r>
              <a:rPr lang="pl-PL" sz="2100" dirty="0" smtClean="0"/>
              <a:t>Madrycie</a:t>
            </a:r>
          </a:p>
          <a:p>
            <a:r>
              <a:rPr lang="pl-PL" sz="2100" dirty="0" smtClean="0"/>
              <a:t>Hiszpański </a:t>
            </a:r>
            <a:r>
              <a:rPr lang="pl-PL" sz="2100" dirty="0"/>
              <a:t>polityk, ekonomista i nauczyciel akademicki, parlamentarzysta </a:t>
            </a:r>
            <a:r>
              <a:rPr lang="pl-PL" sz="2100" dirty="0" smtClean="0"/>
              <a:t>krajowy</a:t>
            </a:r>
          </a:p>
          <a:p>
            <a:r>
              <a:rPr lang="pl-PL" sz="2100" dirty="0" smtClean="0"/>
              <a:t>Od </a:t>
            </a:r>
            <a:r>
              <a:rPr lang="pl-PL" sz="2100" dirty="0"/>
              <a:t>2014 do 2016 i od 2017 lider Hiszpańskiej Socjalistycznej Partii Robotniczej (PSOE</a:t>
            </a:r>
            <a:r>
              <a:rPr lang="pl-PL" sz="2100" dirty="0" smtClean="0"/>
              <a:t>)</a:t>
            </a:r>
          </a:p>
          <a:p>
            <a:r>
              <a:rPr lang="pl-PL" sz="2100" dirty="0" smtClean="0"/>
              <a:t> </a:t>
            </a:r>
            <a:r>
              <a:rPr lang="pl-PL" sz="2100" dirty="0"/>
              <a:t>Premier Hiszpanii od 2018. </a:t>
            </a:r>
          </a:p>
        </p:txBody>
      </p:sp>
      <p:pic>
        <p:nvPicPr>
          <p:cNvPr id="4" name="Obraz 3"/>
          <p:cNvPicPr>
            <a:picLocks noChangeAspect="1"/>
          </p:cNvPicPr>
          <p:nvPr/>
        </p:nvPicPr>
        <p:blipFill>
          <a:blip r:embed="rId2"/>
          <a:stretch>
            <a:fillRect/>
          </a:stretch>
        </p:blipFill>
        <p:spPr>
          <a:xfrm>
            <a:off x="8788308" y="3319849"/>
            <a:ext cx="2508728" cy="3455773"/>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406" y="4581685"/>
            <a:ext cx="3303373" cy="1536413"/>
          </a:xfrm>
          <a:prstGeom prst="rect">
            <a:avLst/>
          </a:prstGeom>
        </p:spPr>
      </p:pic>
    </p:spTree>
    <p:extLst>
      <p:ext uri="{BB962C8B-B14F-4D97-AF65-F5344CB8AC3E}">
        <p14:creationId xmlns:p14="http://schemas.microsoft.com/office/powerpoint/2010/main" val="2080407020"/>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7999" y="-48554"/>
            <a:ext cx="10058400" cy="1609344"/>
          </a:xfrm>
        </p:spPr>
        <p:txBody>
          <a:bodyPr/>
          <a:lstStyle/>
          <a:p>
            <a:pPr algn="ctr"/>
            <a:r>
              <a:rPr lang="pl-PL" dirty="0" smtClean="0"/>
              <a:t>Geografia</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7999" y="1560790"/>
            <a:ext cx="4217773" cy="4539250"/>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982" y="1355908"/>
            <a:ext cx="5578417" cy="4767803"/>
          </a:xfrm>
          <a:prstGeom prst="rect">
            <a:avLst/>
          </a:prstGeom>
        </p:spPr>
      </p:pic>
    </p:spTree>
    <p:extLst>
      <p:ext uri="{BB962C8B-B14F-4D97-AF65-F5344CB8AC3E}">
        <p14:creationId xmlns:p14="http://schemas.microsoft.com/office/powerpoint/2010/main" val="38385429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Wybrzeża </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269" y="2487826"/>
            <a:ext cx="4446806" cy="3379573"/>
          </a:xfrm>
        </p:spPr>
      </p:pic>
      <p:sp>
        <p:nvSpPr>
          <p:cNvPr id="6" name="pole tekstowe 5"/>
          <p:cNvSpPr txBox="1"/>
          <p:nvPr/>
        </p:nvSpPr>
        <p:spPr>
          <a:xfrm>
            <a:off x="3986043" y="6002442"/>
            <a:ext cx="4226010" cy="369332"/>
          </a:xfrm>
          <a:prstGeom prst="rect">
            <a:avLst/>
          </a:prstGeom>
          <a:noFill/>
        </p:spPr>
        <p:txBody>
          <a:bodyPr wrap="square" rtlCol="0">
            <a:spAutoFit/>
          </a:bodyPr>
          <a:lstStyle/>
          <a:p>
            <a:r>
              <a:rPr lang="pl-PL" b="1" dirty="0"/>
              <a:t>Costa Verde</a:t>
            </a:r>
            <a:r>
              <a:rPr lang="pl-PL" dirty="0"/>
              <a:t> (</a:t>
            </a:r>
            <a:r>
              <a:rPr lang="pl-PL" i="1" dirty="0"/>
              <a:t>Zielone Wybrzeże</a:t>
            </a:r>
            <a:r>
              <a:rPr lang="pl-PL" dirty="0"/>
              <a:t>)</a:t>
            </a:r>
          </a:p>
        </p:txBody>
      </p:sp>
      <p:pic>
        <p:nvPicPr>
          <p:cNvPr id="7" name="Obraz 6"/>
          <p:cNvPicPr>
            <a:picLocks noChangeAspect="1"/>
          </p:cNvPicPr>
          <p:nvPr/>
        </p:nvPicPr>
        <p:blipFill>
          <a:blip r:embed="rId3"/>
          <a:stretch>
            <a:fillRect/>
          </a:stretch>
        </p:blipFill>
        <p:spPr>
          <a:xfrm>
            <a:off x="5684106" y="2487826"/>
            <a:ext cx="6029065" cy="3379573"/>
          </a:xfrm>
          <a:prstGeom prst="rect">
            <a:avLst/>
          </a:prstGeom>
        </p:spPr>
      </p:pic>
    </p:spTree>
    <p:extLst>
      <p:ext uri="{BB962C8B-B14F-4D97-AF65-F5344CB8AC3E}">
        <p14:creationId xmlns:p14="http://schemas.microsoft.com/office/powerpoint/2010/main" val="2908305075"/>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8000" dirty="0" smtClean="0"/>
              <a:t>Pełna nazwa</a:t>
            </a:r>
            <a:endParaRPr lang="pl-PL" sz="8000" dirty="0"/>
          </a:p>
        </p:txBody>
      </p:sp>
      <p:sp>
        <p:nvSpPr>
          <p:cNvPr id="3" name="Symbol zastępczy zawartości 2"/>
          <p:cNvSpPr>
            <a:spLocks noGrp="1"/>
          </p:cNvSpPr>
          <p:nvPr>
            <p:ph idx="1"/>
          </p:nvPr>
        </p:nvSpPr>
        <p:spPr/>
        <p:txBody>
          <a:bodyPr>
            <a:normAutofit/>
          </a:bodyPr>
          <a:lstStyle/>
          <a:p>
            <a:pPr marL="0" indent="0" algn="ctr">
              <a:buNone/>
            </a:pPr>
            <a:endParaRPr lang="pl-PL" sz="4000" dirty="0" smtClean="0"/>
          </a:p>
          <a:p>
            <a:pPr marL="0" indent="0" algn="ctr">
              <a:buNone/>
            </a:pPr>
            <a:r>
              <a:rPr lang="pl-PL" sz="4000" dirty="0" smtClean="0"/>
              <a:t>Królestwo Hiszpanii </a:t>
            </a:r>
          </a:p>
          <a:p>
            <a:pPr marL="0" indent="0" algn="ctr">
              <a:buNone/>
            </a:pPr>
            <a:r>
              <a:rPr lang="pl-PL" sz="4000" dirty="0" err="1"/>
              <a:t>Reino</a:t>
            </a:r>
            <a:r>
              <a:rPr lang="pl-PL" sz="4000" dirty="0"/>
              <a:t> de </a:t>
            </a:r>
            <a:r>
              <a:rPr lang="pl-PL" sz="4000" dirty="0" err="1"/>
              <a:t>España</a:t>
            </a:r>
            <a:endParaRPr lang="pl-PL" sz="4000" dirty="0"/>
          </a:p>
        </p:txBody>
      </p:sp>
    </p:spTree>
    <p:extLst>
      <p:ext uri="{BB962C8B-B14F-4D97-AF65-F5344CB8AC3E}">
        <p14:creationId xmlns:p14="http://schemas.microsoft.com/office/powerpoint/2010/main" val="3822878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12" y="850042"/>
            <a:ext cx="4762500" cy="4762500"/>
          </a:xfrm>
          <a:prstGeom prst="rect">
            <a:avLst/>
          </a:prstGeom>
        </p:spPr>
      </p:pic>
      <p:pic>
        <p:nvPicPr>
          <p:cNvPr id="3" name="Obraz 2"/>
          <p:cNvPicPr>
            <a:picLocks noChangeAspect="1"/>
          </p:cNvPicPr>
          <p:nvPr/>
        </p:nvPicPr>
        <p:blipFill>
          <a:blip r:embed="rId3"/>
          <a:stretch>
            <a:fillRect/>
          </a:stretch>
        </p:blipFill>
        <p:spPr>
          <a:xfrm>
            <a:off x="5594907" y="1757491"/>
            <a:ext cx="6455246" cy="2947601"/>
          </a:xfrm>
          <a:prstGeom prst="rect">
            <a:avLst/>
          </a:prstGeom>
        </p:spPr>
      </p:pic>
      <p:sp>
        <p:nvSpPr>
          <p:cNvPr id="4" name="pole tekstowe 3"/>
          <p:cNvSpPr txBox="1"/>
          <p:nvPr/>
        </p:nvSpPr>
        <p:spPr>
          <a:xfrm>
            <a:off x="3937686" y="5612542"/>
            <a:ext cx="4374292" cy="369332"/>
          </a:xfrm>
          <a:prstGeom prst="rect">
            <a:avLst/>
          </a:prstGeom>
          <a:noFill/>
        </p:spPr>
        <p:txBody>
          <a:bodyPr wrap="square" rtlCol="0">
            <a:spAutoFit/>
          </a:bodyPr>
          <a:lstStyle/>
          <a:p>
            <a:r>
              <a:rPr lang="pl-PL" b="1" dirty="0"/>
              <a:t>Costa del </a:t>
            </a:r>
            <a:r>
              <a:rPr lang="pl-PL" b="1" dirty="0" err="1"/>
              <a:t>Sol</a:t>
            </a:r>
            <a:r>
              <a:rPr lang="pl-PL" dirty="0"/>
              <a:t> (</a:t>
            </a:r>
            <a:r>
              <a:rPr lang="pl-PL" i="1" dirty="0"/>
              <a:t>Słoneczne Wybrzeże</a:t>
            </a:r>
            <a:r>
              <a:rPr lang="pl-PL" dirty="0"/>
              <a:t>)</a:t>
            </a:r>
          </a:p>
        </p:txBody>
      </p:sp>
    </p:spTree>
    <p:extLst>
      <p:ext uri="{BB962C8B-B14F-4D97-AF65-F5344CB8AC3E}">
        <p14:creationId xmlns:p14="http://schemas.microsoft.com/office/powerpoint/2010/main" val="3288127506"/>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706652" y="742949"/>
            <a:ext cx="5176476" cy="5155853"/>
          </a:xfrm>
          <a:prstGeom prst="rect">
            <a:avLst/>
          </a:prstGeom>
        </p:spPr>
      </p:pic>
      <p:pic>
        <p:nvPicPr>
          <p:cNvPr id="3" name="Obraz 2"/>
          <p:cNvPicPr>
            <a:picLocks noChangeAspect="1"/>
          </p:cNvPicPr>
          <p:nvPr/>
        </p:nvPicPr>
        <p:blipFill>
          <a:blip r:embed="rId3"/>
          <a:stretch>
            <a:fillRect/>
          </a:stretch>
        </p:blipFill>
        <p:spPr>
          <a:xfrm>
            <a:off x="5969857" y="742950"/>
            <a:ext cx="4666841" cy="2420380"/>
          </a:xfrm>
          <a:prstGeom prst="rect">
            <a:avLst/>
          </a:prstGeom>
        </p:spPr>
      </p:pic>
      <p:pic>
        <p:nvPicPr>
          <p:cNvPr id="4" name="Obraz 3"/>
          <p:cNvPicPr>
            <a:picLocks noChangeAspect="1"/>
          </p:cNvPicPr>
          <p:nvPr/>
        </p:nvPicPr>
        <p:blipFill>
          <a:blip r:embed="rId4"/>
          <a:stretch>
            <a:fillRect/>
          </a:stretch>
        </p:blipFill>
        <p:spPr>
          <a:xfrm>
            <a:off x="6833286" y="3238098"/>
            <a:ext cx="4048898" cy="2660704"/>
          </a:xfrm>
          <a:prstGeom prst="rect">
            <a:avLst/>
          </a:prstGeom>
        </p:spPr>
      </p:pic>
      <p:sp>
        <p:nvSpPr>
          <p:cNvPr id="5" name="pole tekstowe 4"/>
          <p:cNvSpPr txBox="1"/>
          <p:nvPr/>
        </p:nvSpPr>
        <p:spPr>
          <a:xfrm>
            <a:off x="3107724" y="5973570"/>
            <a:ext cx="5750011" cy="369332"/>
          </a:xfrm>
          <a:prstGeom prst="rect">
            <a:avLst/>
          </a:prstGeom>
          <a:noFill/>
        </p:spPr>
        <p:txBody>
          <a:bodyPr wrap="square" rtlCol="0">
            <a:spAutoFit/>
          </a:bodyPr>
          <a:lstStyle/>
          <a:p>
            <a:r>
              <a:rPr lang="pl-PL" b="1" dirty="0"/>
              <a:t>Costa Brava</a:t>
            </a:r>
            <a:r>
              <a:rPr lang="pl-PL" dirty="0"/>
              <a:t> (</a:t>
            </a:r>
            <a:r>
              <a:rPr lang="pl-PL" i="1" dirty="0"/>
              <a:t>Dzikie wybrzeże</a:t>
            </a:r>
            <a:r>
              <a:rPr lang="pl-PL" dirty="0"/>
              <a:t>, </a:t>
            </a:r>
            <a:r>
              <a:rPr lang="pl-PL" i="1" dirty="0"/>
              <a:t>Urwiste wybrzeże</a:t>
            </a:r>
            <a:r>
              <a:rPr lang="pl-PL" dirty="0"/>
              <a:t>)</a:t>
            </a:r>
          </a:p>
        </p:txBody>
      </p:sp>
    </p:spTree>
    <p:extLst>
      <p:ext uri="{BB962C8B-B14F-4D97-AF65-F5344CB8AC3E}">
        <p14:creationId xmlns:p14="http://schemas.microsoft.com/office/powerpoint/2010/main" val="4289841375"/>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39064" y="1058047"/>
            <a:ext cx="4856720" cy="4358595"/>
          </a:xfrm>
          <a:prstGeom prst="rect">
            <a:avLst/>
          </a:prstGeom>
        </p:spPr>
      </p:pic>
      <p:pic>
        <p:nvPicPr>
          <p:cNvPr id="4" name="Obraz 3"/>
          <p:cNvPicPr>
            <a:picLocks noChangeAspect="1"/>
          </p:cNvPicPr>
          <p:nvPr/>
        </p:nvPicPr>
        <p:blipFill>
          <a:blip r:embed="rId3"/>
          <a:stretch>
            <a:fillRect/>
          </a:stretch>
        </p:blipFill>
        <p:spPr>
          <a:xfrm>
            <a:off x="7849630" y="2613112"/>
            <a:ext cx="3971668" cy="2803530"/>
          </a:xfrm>
          <a:prstGeom prst="rect">
            <a:avLst/>
          </a:prstGeom>
        </p:spPr>
      </p:pic>
      <p:pic>
        <p:nvPicPr>
          <p:cNvPr id="3" name="Obraz 2"/>
          <p:cNvPicPr>
            <a:picLocks noChangeAspect="1"/>
          </p:cNvPicPr>
          <p:nvPr/>
        </p:nvPicPr>
        <p:blipFill>
          <a:blip r:embed="rId4"/>
          <a:stretch>
            <a:fillRect/>
          </a:stretch>
        </p:blipFill>
        <p:spPr>
          <a:xfrm>
            <a:off x="5675870" y="1058047"/>
            <a:ext cx="3048000" cy="2286000"/>
          </a:xfrm>
          <a:prstGeom prst="rect">
            <a:avLst/>
          </a:prstGeom>
        </p:spPr>
      </p:pic>
      <p:sp>
        <p:nvSpPr>
          <p:cNvPr id="5" name="pole tekstowe 4"/>
          <p:cNvSpPr txBox="1"/>
          <p:nvPr/>
        </p:nvSpPr>
        <p:spPr>
          <a:xfrm>
            <a:off x="3583459" y="5416642"/>
            <a:ext cx="5140411" cy="369332"/>
          </a:xfrm>
          <a:prstGeom prst="rect">
            <a:avLst/>
          </a:prstGeom>
          <a:noFill/>
        </p:spPr>
        <p:txBody>
          <a:bodyPr wrap="square" rtlCol="0">
            <a:spAutoFit/>
          </a:bodyPr>
          <a:lstStyle/>
          <a:p>
            <a:pPr algn="ctr"/>
            <a:r>
              <a:rPr lang="pl-PL" b="1" dirty="0"/>
              <a:t>Costa de la Luz</a:t>
            </a:r>
            <a:r>
              <a:rPr lang="pl-PL" dirty="0"/>
              <a:t> ( 'Wybrzeże Światła')</a:t>
            </a:r>
          </a:p>
        </p:txBody>
      </p:sp>
    </p:spTree>
    <p:extLst>
      <p:ext uri="{BB962C8B-B14F-4D97-AF65-F5344CB8AC3E}">
        <p14:creationId xmlns:p14="http://schemas.microsoft.com/office/powerpoint/2010/main" val="2666560505"/>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784911" y="816407"/>
            <a:ext cx="5144710" cy="4497860"/>
          </a:xfrm>
          <a:prstGeom prst="rect">
            <a:avLst/>
          </a:prstGeom>
        </p:spPr>
      </p:pic>
      <p:pic>
        <p:nvPicPr>
          <p:cNvPr id="3" name="Obraz 2"/>
          <p:cNvPicPr>
            <a:picLocks noChangeAspect="1"/>
          </p:cNvPicPr>
          <p:nvPr/>
        </p:nvPicPr>
        <p:blipFill>
          <a:blip r:embed="rId3"/>
          <a:stretch>
            <a:fillRect/>
          </a:stretch>
        </p:blipFill>
        <p:spPr>
          <a:xfrm>
            <a:off x="6108357" y="816407"/>
            <a:ext cx="3731833" cy="2486334"/>
          </a:xfrm>
          <a:prstGeom prst="rect">
            <a:avLst/>
          </a:prstGeom>
        </p:spPr>
      </p:pic>
      <p:pic>
        <p:nvPicPr>
          <p:cNvPr id="4" name="Obraz 3"/>
          <p:cNvPicPr>
            <a:picLocks noChangeAspect="1"/>
          </p:cNvPicPr>
          <p:nvPr/>
        </p:nvPicPr>
        <p:blipFill>
          <a:blip r:embed="rId4"/>
          <a:stretch>
            <a:fillRect/>
          </a:stretch>
        </p:blipFill>
        <p:spPr>
          <a:xfrm>
            <a:off x="7974273" y="3127248"/>
            <a:ext cx="3286851" cy="2189042"/>
          </a:xfrm>
          <a:prstGeom prst="rect">
            <a:avLst/>
          </a:prstGeom>
        </p:spPr>
      </p:pic>
      <p:sp>
        <p:nvSpPr>
          <p:cNvPr id="5" name="pole tekstowe 4"/>
          <p:cNvSpPr txBox="1"/>
          <p:nvPr/>
        </p:nvSpPr>
        <p:spPr>
          <a:xfrm>
            <a:off x="2846173" y="5613582"/>
            <a:ext cx="6524368" cy="369332"/>
          </a:xfrm>
          <a:prstGeom prst="rect">
            <a:avLst/>
          </a:prstGeom>
          <a:noFill/>
        </p:spPr>
        <p:txBody>
          <a:bodyPr wrap="square" rtlCol="0">
            <a:spAutoFit/>
          </a:bodyPr>
          <a:lstStyle/>
          <a:p>
            <a:r>
              <a:rPr lang="pl-PL" dirty="0"/>
              <a:t>Costa Dorada (kat. Costa </a:t>
            </a:r>
            <a:r>
              <a:rPr lang="pl-PL" dirty="0" err="1"/>
              <a:t>Daurada</a:t>
            </a:r>
            <a:r>
              <a:rPr lang="pl-PL" dirty="0"/>
              <a:t>, pol. Złote Wybrzeże)</a:t>
            </a:r>
          </a:p>
        </p:txBody>
      </p:sp>
    </p:spTree>
    <p:extLst>
      <p:ext uri="{BB962C8B-B14F-4D97-AF65-F5344CB8AC3E}">
        <p14:creationId xmlns:p14="http://schemas.microsoft.com/office/powerpoint/2010/main" val="3206943891"/>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dirty="0" smtClean="0"/>
              <a:t>Podział administracyjny</a:t>
            </a:r>
            <a:endParaRPr lang="pl-PL" dirty="0"/>
          </a:p>
        </p:txBody>
      </p:sp>
      <p:pic>
        <p:nvPicPr>
          <p:cNvPr id="19" name="Symbol zastępczy zawartości 18"/>
          <p:cNvPicPr>
            <a:picLocks noGrp="1" noChangeAspect="1"/>
          </p:cNvPicPr>
          <p:nvPr>
            <p:ph sz="half" idx="1"/>
          </p:nvPr>
        </p:nvPicPr>
        <p:blipFill>
          <a:blip r:embed="rId2"/>
          <a:stretch>
            <a:fillRect/>
          </a:stretch>
        </p:blipFill>
        <p:spPr>
          <a:xfrm>
            <a:off x="1069975" y="2388973"/>
            <a:ext cx="6072198" cy="3929449"/>
          </a:xfrm>
          <a:prstGeom prst="rect">
            <a:avLst/>
          </a:prstGeom>
        </p:spPr>
      </p:pic>
      <p:pic>
        <p:nvPicPr>
          <p:cNvPr id="4" name="Symbol zastępczy zawartości 3"/>
          <p:cNvPicPr>
            <a:picLocks noGrp="1" noChangeAspect="1"/>
          </p:cNvPicPr>
          <p:nvPr>
            <p:ph sz="half" idx="2"/>
          </p:nvPr>
        </p:nvPicPr>
        <p:blipFill>
          <a:blip r:embed="rId3"/>
          <a:stretch>
            <a:fillRect/>
          </a:stretch>
        </p:blipFill>
        <p:spPr>
          <a:xfrm>
            <a:off x="6364287" y="2388973"/>
            <a:ext cx="7084714" cy="3929449"/>
          </a:xfrm>
          <a:prstGeom prst="rect">
            <a:avLst/>
          </a:prstGeom>
        </p:spPr>
      </p:pic>
    </p:spTree>
    <p:extLst>
      <p:ext uri="{BB962C8B-B14F-4D97-AF65-F5344CB8AC3E}">
        <p14:creationId xmlns:p14="http://schemas.microsoft.com/office/powerpoint/2010/main" val="756224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2436011" y="222422"/>
            <a:ext cx="7082574" cy="6635578"/>
          </a:xfrm>
          <a:prstGeom prst="rect">
            <a:avLst/>
          </a:prstGeom>
        </p:spPr>
      </p:pic>
    </p:spTree>
    <p:extLst>
      <p:ext uri="{BB962C8B-B14F-4D97-AF65-F5344CB8AC3E}">
        <p14:creationId xmlns:p14="http://schemas.microsoft.com/office/powerpoint/2010/main" val="2839866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0378" y="-215584"/>
            <a:ext cx="10058400" cy="1609344"/>
          </a:xfrm>
        </p:spPr>
        <p:txBody>
          <a:bodyPr/>
          <a:lstStyle/>
          <a:p>
            <a:pPr algn="ctr"/>
            <a:r>
              <a:rPr lang="pl-PL" dirty="0" smtClean="0"/>
              <a:t>klimat</a:t>
            </a:r>
            <a:endParaRPr lang="pl-PL" dirty="0"/>
          </a:p>
        </p:txBody>
      </p:sp>
      <p:sp>
        <p:nvSpPr>
          <p:cNvPr id="3" name="Symbol zastępczy zawartości 2"/>
          <p:cNvSpPr>
            <a:spLocks noGrp="1"/>
          </p:cNvSpPr>
          <p:nvPr>
            <p:ph idx="1"/>
          </p:nvPr>
        </p:nvSpPr>
        <p:spPr>
          <a:xfrm>
            <a:off x="163685" y="918682"/>
            <a:ext cx="11830606" cy="6272949"/>
          </a:xfrm>
        </p:spPr>
        <p:txBody>
          <a:bodyPr numCol="2" spcCol="180000">
            <a:normAutofit/>
          </a:bodyPr>
          <a:lstStyle/>
          <a:p>
            <a:pPr lvl="0"/>
            <a:r>
              <a:rPr lang="pl-PL" sz="1800" b="1" dirty="0"/>
              <a:t>Strefa klimatyczna</a:t>
            </a:r>
            <a:r>
              <a:rPr lang="pl-PL" sz="1800" dirty="0"/>
              <a:t>:</a:t>
            </a:r>
          </a:p>
          <a:p>
            <a:r>
              <a:rPr lang="pl-PL" sz="1800" dirty="0"/>
              <a:t> Podzwrotnikowa i umiarkowana</a:t>
            </a:r>
          </a:p>
          <a:p>
            <a:pPr lvl="0"/>
            <a:r>
              <a:rPr lang="pl-PL" sz="1800" b="1" dirty="0"/>
              <a:t>Klimat:</a:t>
            </a:r>
            <a:r>
              <a:rPr lang="pl-PL" sz="1800" dirty="0"/>
              <a:t>  Śródziemnomorski, kontynentalny i morski</a:t>
            </a:r>
          </a:p>
          <a:p>
            <a:pPr lvl="0"/>
            <a:r>
              <a:rPr lang="pl-PL" sz="1800" dirty="0"/>
              <a:t>Klimat Hiszpanii jest zróżnicowany od chłodnego i deszczowego na północnym zachodzie, po gorący i suchy na równinach Andaluzji. Wynika to z ukształtowania terenu. </a:t>
            </a:r>
          </a:p>
          <a:p>
            <a:pPr lvl="0"/>
            <a:r>
              <a:rPr lang="pl-PL" sz="1800" dirty="0"/>
              <a:t>Centrum kraju charakteryzuje się klimatem kontynentalnym. Jest to teren otoczony pasmami górskimi, w związku z czym nie dociera tam wilgotne powietrze i jest bardzo sucho. Występują duże amplitudy temperatur dziennych, jak i rocznych. </a:t>
            </a:r>
          </a:p>
          <a:p>
            <a:pPr lvl="0"/>
            <a:r>
              <a:rPr lang="pl-PL" sz="1800" dirty="0"/>
              <a:t>Latem na całym obszarze kraju z wyjątkiem północnego wybrzeża, jest gorąco i słonecznie. Średnie temperatury wynoszą 12 °C w styczniu i 25° w lipcu, roczna ilość opadów sięga 250 mm. </a:t>
            </a:r>
          </a:p>
          <a:p>
            <a:pPr lvl="0"/>
            <a:r>
              <a:rPr lang="pl-PL" sz="1800" dirty="0"/>
              <a:t>Madryt, leżący na wysokości 660 m, ma średnie temp. 5 °C w styczniu i 24 °C w lipcu. </a:t>
            </a:r>
          </a:p>
          <a:p>
            <a:pPr lvl="0"/>
            <a:r>
              <a:rPr lang="pl-PL" sz="1800" dirty="0"/>
              <a:t>Północ kraju jest terenem zdecydowanie wilgotnym. Występują tam spore opady, a temperatury są umiarkowane. Niewielkie amplitudy miesięczne wskazują na łagodne zimy (od 6 °C do 10 °C) i chłodne lata (średnio poniżej 22 °C). </a:t>
            </a:r>
          </a:p>
          <a:p>
            <a:pPr lvl="0"/>
            <a:r>
              <a:rPr lang="pl-PL" sz="1800" dirty="0"/>
              <a:t>Obszar wybrzeża na wschodzie i południu kraju przejawia cechy klimatu śródziemnego                  z wpływem klimatu morskiego, im bardziej na południe tym bardziej gorący klimat. Jest to teren raczej suchy, z gorącym latem (ponad 22 °C) i łagodną zimą (od 6 °C na północno-wschodnim wybrzeżu do ponad 10 °C na południu</a:t>
            </a:r>
          </a:p>
          <a:p>
            <a:pPr algn="just"/>
            <a:endParaRPr lang="pl-PL" sz="1900" dirty="0"/>
          </a:p>
        </p:txBody>
      </p:sp>
    </p:spTree>
    <p:extLst>
      <p:ext uri="{BB962C8B-B14F-4D97-AF65-F5344CB8AC3E}">
        <p14:creationId xmlns:p14="http://schemas.microsoft.com/office/powerpoint/2010/main" val="3399198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1038" y="5272"/>
            <a:ext cx="10058400" cy="1609344"/>
          </a:xfrm>
        </p:spPr>
        <p:txBody>
          <a:bodyPr/>
          <a:lstStyle/>
          <a:p>
            <a:pPr algn="ctr"/>
            <a:r>
              <a:rPr lang="pl-PL" dirty="0" smtClean="0"/>
              <a:t>Język</a:t>
            </a:r>
            <a:endParaRPr lang="pl-PL" dirty="0"/>
          </a:p>
        </p:txBody>
      </p:sp>
      <p:sp>
        <p:nvSpPr>
          <p:cNvPr id="3" name="Symbol zastępczy zawartości 2"/>
          <p:cNvSpPr>
            <a:spLocks noGrp="1"/>
          </p:cNvSpPr>
          <p:nvPr>
            <p:ph idx="1"/>
          </p:nvPr>
        </p:nvSpPr>
        <p:spPr>
          <a:xfrm>
            <a:off x="0" y="1441621"/>
            <a:ext cx="12216713" cy="5082746"/>
          </a:xfrm>
        </p:spPr>
        <p:txBody>
          <a:bodyPr numCol="2" spcCol="360000">
            <a:noAutofit/>
          </a:bodyPr>
          <a:lstStyle/>
          <a:p>
            <a:pPr marL="252000" algn="just">
              <a:lnSpc>
                <a:spcPct val="120000"/>
              </a:lnSpc>
            </a:pPr>
            <a:r>
              <a:rPr lang="pl-PL" sz="1600" dirty="0"/>
              <a:t>W Hiszpanii status urzędowego ma język: kastylijski (potocznie zwany hiszpańskim) oraz regionalnie także: kataloński, baskijski, galicyjski i aranejski. </a:t>
            </a:r>
            <a:r>
              <a:rPr lang="pl-PL" sz="1600" dirty="0" smtClean="0"/>
              <a:t>Zgodnie   </a:t>
            </a:r>
            <a:r>
              <a:rPr lang="pl-PL" sz="1600" dirty="0" smtClean="0"/>
              <a:t>         </a:t>
            </a:r>
            <a:r>
              <a:rPr lang="pl-PL" sz="1600" dirty="0" smtClean="0"/>
              <a:t>z </a:t>
            </a:r>
            <a:r>
              <a:rPr lang="pl-PL" sz="1600" dirty="0"/>
              <a:t>zapisem w konstytucji Hiszpanii, każdy obywatel tego kraju ma obowiązek znać język kastylijski. </a:t>
            </a:r>
          </a:p>
          <a:p>
            <a:pPr marL="252000" algn="just">
              <a:lnSpc>
                <a:spcPct val="120000"/>
              </a:lnSpc>
            </a:pPr>
            <a:r>
              <a:rPr lang="pl-PL" sz="1600" dirty="0"/>
              <a:t>Język kataloński jako urzędowy występuje w </a:t>
            </a:r>
            <a:r>
              <a:rPr lang="pl-PL" sz="1600" dirty="0" smtClean="0"/>
              <a:t>Katalonii </a:t>
            </a:r>
            <a:r>
              <a:rPr lang="pl-PL" sz="1600" dirty="0" smtClean="0"/>
              <a:t>       </a:t>
            </a:r>
            <a:r>
              <a:rPr lang="pl-PL" sz="1600" dirty="0"/>
              <a:t>i na Balearach. Poza tym używany jest w Pasie Zachodnim (Aragonia) i w </a:t>
            </a:r>
            <a:r>
              <a:rPr lang="pl-PL" sz="1600" dirty="0" err="1"/>
              <a:t>comarce</a:t>
            </a:r>
            <a:r>
              <a:rPr lang="pl-PL" sz="1600" dirty="0"/>
              <a:t> Carche na terenie Murcji. Na terenie wspólnoty autonomicznej Walencja, używany jest wariant języka katalońskiego – walencjański. Język galicyjski jako urzędowy występuje tylko w Galicji. Ponadto używany jest w prowincjach León i Zamora, jednak nie ma tam statusu urzędowego. Język baskijski jako urzędowy występuje w Kraju Basków i na północy Nawarry. W gminach doliny Arán w katalońskiej prowincji </a:t>
            </a:r>
            <a:r>
              <a:rPr lang="pl-PL" sz="1600" dirty="0" err="1"/>
              <a:t>Lleida</a:t>
            </a:r>
            <a:r>
              <a:rPr lang="pl-PL" sz="1600" dirty="0"/>
              <a:t>, obowiązuje język aranejski, wariant oksytańskiego. </a:t>
            </a:r>
            <a:endParaRPr lang="pl-PL" sz="1600" dirty="0" smtClean="0"/>
          </a:p>
          <a:p>
            <a:pPr marL="69120" indent="0" algn="just">
              <a:lnSpc>
                <a:spcPct val="120000"/>
              </a:lnSpc>
              <a:buNone/>
            </a:pPr>
            <a:endParaRPr lang="pl-PL" sz="1600" dirty="0"/>
          </a:p>
          <a:p>
            <a:pPr marL="354870" indent="-285750" algn="just">
              <a:lnSpc>
                <a:spcPct val="120000"/>
              </a:lnSpc>
            </a:pPr>
            <a:r>
              <a:rPr lang="pl-PL" sz="1600" dirty="0"/>
              <a:t>Występują także liczne języki i dialekty romańskie, które nie mają statusu urzędowych w </a:t>
            </a:r>
            <a:r>
              <a:rPr lang="pl-PL" sz="1600" dirty="0" smtClean="0"/>
              <a:t>żadnej z </a:t>
            </a:r>
            <a:r>
              <a:rPr lang="pl-PL" sz="1600" dirty="0"/>
              <a:t>hiszpańskich gmin. </a:t>
            </a:r>
          </a:p>
          <a:p>
            <a:pPr marL="69120" indent="0" algn="just">
              <a:lnSpc>
                <a:spcPct val="120000"/>
              </a:lnSpc>
              <a:buNone/>
            </a:pPr>
            <a:r>
              <a:rPr lang="pl-PL" sz="1600" dirty="0" smtClean="0"/>
              <a:t>     Są to: </a:t>
            </a:r>
            <a:endParaRPr lang="pl-PL" sz="1600" dirty="0"/>
          </a:p>
          <a:p>
            <a:pPr marL="252000" algn="just">
              <a:lnSpc>
                <a:spcPct val="120000"/>
              </a:lnSpc>
              <a:buFont typeface="Wingdings" panose="05000000000000000000" pitchFamily="2" charset="2"/>
              <a:buChar char="q"/>
            </a:pPr>
            <a:r>
              <a:rPr lang="pl-PL" sz="1600" dirty="0"/>
              <a:t>asturleoński, w skład którego wchodzą: </a:t>
            </a:r>
            <a:endParaRPr lang="pl-PL" sz="1600" dirty="0" smtClean="0"/>
          </a:p>
          <a:p>
            <a:pPr marL="252000" algn="just">
              <a:lnSpc>
                <a:spcPct val="120000"/>
              </a:lnSpc>
              <a:buFont typeface="Wingdings" panose="05000000000000000000" pitchFamily="2" charset="2"/>
              <a:buChar char="Ø"/>
            </a:pPr>
            <a:r>
              <a:rPr lang="pl-PL" sz="1600" dirty="0" smtClean="0"/>
              <a:t>asturyjski </a:t>
            </a:r>
            <a:r>
              <a:rPr lang="pl-PL" sz="1600" dirty="0"/>
              <a:t>(używany w </a:t>
            </a:r>
            <a:r>
              <a:rPr lang="pl-PL" sz="1600" dirty="0" smtClean="0"/>
              <a:t>Asturii)</a:t>
            </a:r>
          </a:p>
          <a:p>
            <a:pPr marL="252000" algn="just">
              <a:lnSpc>
                <a:spcPct val="120000"/>
              </a:lnSpc>
              <a:buFont typeface="Wingdings" panose="05000000000000000000" pitchFamily="2" charset="2"/>
              <a:buChar char="Ø"/>
            </a:pPr>
            <a:r>
              <a:rPr lang="pl-PL" sz="1600" dirty="0" smtClean="0"/>
              <a:t>kantabryjski </a:t>
            </a:r>
            <a:r>
              <a:rPr lang="pl-PL" sz="1600" dirty="0"/>
              <a:t>(używany w Kantabrii</a:t>
            </a:r>
            <a:r>
              <a:rPr lang="pl-PL" sz="1600" dirty="0" smtClean="0"/>
              <a:t>)</a:t>
            </a:r>
          </a:p>
          <a:p>
            <a:pPr marL="252000" algn="just">
              <a:lnSpc>
                <a:spcPct val="120000"/>
              </a:lnSpc>
              <a:buFont typeface="Wingdings" panose="05000000000000000000" pitchFamily="2" charset="2"/>
              <a:buChar char="Ø"/>
            </a:pPr>
            <a:r>
              <a:rPr lang="pl-PL" sz="1600" dirty="0" err="1" smtClean="0"/>
              <a:t>leóński</a:t>
            </a:r>
            <a:r>
              <a:rPr lang="pl-PL" sz="1600" dirty="0" smtClean="0"/>
              <a:t> </a:t>
            </a:r>
            <a:r>
              <a:rPr lang="pl-PL" sz="1600" dirty="0"/>
              <a:t>(używany w prowincjach: León i </a:t>
            </a:r>
            <a:r>
              <a:rPr lang="pl-PL" sz="1600" dirty="0" smtClean="0"/>
              <a:t>Zamora)</a:t>
            </a:r>
          </a:p>
          <a:p>
            <a:pPr marL="252000" algn="just">
              <a:lnSpc>
                <a:spcPct val="120000"/>
              </a:lnSpc>
              <a:buFont typeface="Wingdings" panose="05000000000000000000" pitchFamily="2" charset="2"/>
              <a:buChar char="Ø"/>
            </a:pPr>
            <a:r>
              <a:rPr lang="pl-PL" sz="1600" dirty="0" smtClean="0"/>
              <a:t>estremadurski </a:t>
            </a:r>
            <a:r>
              <a:rPr lang="pl-PL" sz="1600" dirty="0"/>
              <a:t>(używany w Estremadurze)</a:t>
            </a:r>
          </a:p>
          <a:p>
            <a:pPr marL="252000" algn="just">
              <a:lnSpc>
                <a:spcPct val="120000"/>
              </a:lnSpc>
              <a:buFont typeface="Wingdings" panose="05000000000000000000" pitchFamily="2" charset="2"/>
              <a:buChar char="q"/>
            </a:pPr>
            <a:r>
              <a:rPr lang="pl-PL" sz="1600" dirty="0"/>
              <a:t>aragoński (używany w Aragonii)</a:t>
            </a:r>
          </a:p>
          <a:p>
            <a:pPr marL="252000" algn="just">
              <a:lnSpc>
                <a:spcPct val="120000"/>
              </a:lnSpc>
              <a:buFont typeface="Wingdings" panose="05000000000000000000" pitchFamily="2" charset="2"/>
              <a:buChar char="q"/>
            </a:pPr>
            <a:r>
              <a:rPr lang="pl-PL" sz="1600" dirty="0"/>
              <a:t>portugalski </a:t>
            </a:r>
            <a:r>
              <a:rPr lang="pl-PL" sz="1600" dirty="0" smtClean="0"/>
              <a:t>(kiedyś </a:t>
            </a:r>
            <a:r>
              <a:rPr lang="pl-PL" sz="1600" dirty="0"/>
              <a:t>używany w niektórych gminach na terenie Estremadury, graniczących z Portugalią; obecnie praktycznie nie używany)</a:t>
            </a:r>
          </a:p>
          <a:p>
            <a:pPr algn="just"/>
            <a:endParaRPr lang="pl-PL" sz="1600" dirty="0"/>
          </a:p>
        </p:txBody>
      </p:sp>
    </p:spTree>
    <p:extLst>
      <p:ext uri="{BB962C8B-B14F-4D97-AF65-F5344CB8AC3E}">
        <p14:creationId xmlns:p14="http://schemas.microsoft.com/office/powerpoint/2010/main" val="411608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religie</a:t>
            </a:r>
            <a:endParaRPr lang="pl-PL" dirty="0"/>
          </a:p>
        </p:txBody>
      </p:sp>
      <p:graphicFrame>
        <p:nvGraphicFramePr>
          <p:cNvPr id="8" name="Symbol zastępczy zawartości 7"/>
          <p:cNvGraphicFramePr>
            <a:graphicFrameLocks noGrp="1"/>
          </p:cNvGraphicFramePr>
          <p:nvPr>
            <p:ph idx="1"/>
            <p:extLst>
              <p:ext uri="{D42A27DB-BD31-4B8C-83A1-F6EECF244321}">
                <p14:modId xmlns:p14="http://schemas.microsoft.com/office/powerpoint/2010/main" val="3478212763"/>
              </p:ext>
            </p:extLst>
          </p:nvPr>
        </p:nvGraphicFramePr>
        <p:xfrm>
          <a:off x="1069975" y="2120899"/>
          <a:ext cx="10543956" cy="4122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78432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43504" y="-189470"/>
            <a:ext cx="10058400" cy="1609344"/>
          </a:xfrm>
        </p:spPr>
        <p:txBody>
          <a:bodyPr/>
          <a:lstStyle/>
          <a:p>
            <a:pPr algn="ctr"/>
            <a:r>
              <a:rPr lang="pl-PL" dirty="0" smtClean="0"/>
              <a:t>gospodarka</a:t>
            </a:r>
            <a:endParaRPr lang="pl-PL" dirty="0"/>
          </a:p>
        </p:txBody>
      </p:sp>
      <p:sp>
        <p:nvSpPr>
          <p:cNvPr id="3" name="Symbol zastępczy zawartości 2"/>
          <p:cNvSpPr>
            <a:spLocks noGrp="1"/>
          </p:cNvSpPr>
          <p:nvPr>
            <p:ph idx="1"/>
          </p:nvPr>
        </p:nvSpPr>
        <p:spPr>
          <a:xfrm>
            <a:off x="447310" y="1219200"/>
            <a:ext cx="11050788" cy="5638800"/>
          </a:xfrm>
        </p:spPr>
        <p:txBody>
          <a:bodyPr numCol="2" spcCol="360000">
            <a:normAutofit fontScale="92500" lnSpcReduction="10000"/>
          </a:bodyPr>
          <a:lstStyle/>
          <a:p>
            <a:pPr algn="just"/>
            <a:r>
              <a:rPr lang="pl-PL" dirty="0"/>
              <a:t>Do lat sześćdziesiątych ubiegłego stulecia Hiszpania była jednym z najuboższych krajów Europy Zachodniej. Masowy napływ turystów spowodował wielki wzrost inwestycji i napływ kapitału zagranicznego, który wzmógł się jeszcze po przystąpieniu do Unii Europejskiej. </a:t>
            </a:r>
          </a:p>
          <a:p>
            <a:pPr algn="just"/>
            <a:r>
              <a:rPr lang="pl-PL" dirty="0"/>
              <a:t>Hiszpania była przez ostatnie pół wieku jednym z najszybciej rozwijających się gospodarczo państw Europy. W 2009 PKB wyniósł 1052 mld euro, czyli 23,5 tys. euro na mieszkańca. Hiszpania uporała się w ostatnich latach ze zmorą, jaką była znaczna inflacja (od 1990 spadła </a:t>
            </a:r>
            <a:r>
              <a:rPr lang="pl-PL" dirty="0" smtClean="0"/>
              <a:t> z </a:t>
            </a:r>
            <a:r>
              <a:rPr lang="pl-PL" dirty="0"/>
              <a:t>ponad 9% do ok. 2,5-3% w 2011) i masowym bezrobociem. W IV kwartale 2011 wynosiło ono 21,3</a:t>
            </a:r>
            <a:r>
              <a:rPr lang="pl-PL" dirty="0" smtClean="0"/>
              <a:t>%. </a:t>
            </a:r>
            <a:r>
              <a:rPr lang="pl-PL" dirty="0"/>
              <a:t>wobec 21,6% w 1978. Bezrobocie w lipcu 2018 roku wynosiło 15,1</a:t>
            </a:r>
            <a:r>
              <a:rPr lang="pl-PL" dirty="0" smtClean="0"/>
              <a:t>%</a:t>
            </a:r>
            <a:r>
              <a:rPr lang="pl-PL" baseline="30000" dirty="0"/>
              <a:t>.</a:t>
            </a:r>
            <a:endParaRPr lang="pl-PL" dirty="0"/>
          </a:p>
          <a:p>
            <a:pPr algn="just"/>
            <a:r>
              <a:rPr lang="pl-PL" dirty="0"/>
              <a:t>Hiszpania jest 15. co do wielkości gospodarką na </a:t>
            </a:r>
            <a:r>
              <a:rPr lang="pl-PL" dirty="0" smtClean="0"/>
              <a:t>świecie.</a:t>
            </a:r>
            <a:endParaRPr lang="pl-PL" dirty="0"/>
          </a:p>
          <a:p>
            <a:pPr algn="just"/>
            <a:endParaRPr lang="pl-PL" dirty="0" smtClean="0"/>
          </a:p>
          <a:p>
            <a:pPr algn="just"/>
            <a:r>
              <a:rPr lang="pl-PL" dirty="0" smtClean="0"/>
              <a:t>Hiszpania </a:t>
            </a:r>
            <a:r>
              <a:rPr lang="pl-PL" dirty="0"/>
              <a:t>jest znaczącym uczestnikiem handlu zagranicznego, wielkie banki mają swe siedziby gł. w Madrycie, Barcelonie, Walencji i Bilbao. W gospodarce Hiszpanii bardzo dużą rolę odgrywa obcy kapitał zagraniczny – głównie inwestycje amerykańskie, brytyjskie, francuskie, to właśnie one doprowadziły do szybkiego uprzemysłowienia Hiszpanii. Hiszpania jest zaliczana do grupy państw wysoko rozwiniętych, co potwierdza wysoki PKB. Pod względem potencjału ekonomicznego Hiszpanie stanowią wielką czołówkę Europy wraz z takimi krajami jak: Wielka Brytania, Francja, czy Włochy. Są już dziewiątą potęgą gospodarczą świata i stali się jednym z głównych motorów napędowych europejskiej gospodarki. Produkt krajowy brutto Hiszpania ma już wyższy niż należąca do G7 Kanada. Relatywnie niskie ceny wpływają na wysoką siłę nabywczą porównywalną do Włoch i Francji. </a:t>
            </a:r>
          </a:p>
          <a:p>
            <a:pPr algn="just"/>
            <a:endParaRPr lang="pl-PL" dirty="0"/>
          </a:p>
        </p:txBody>
      </p:sp>
    </p:spTree>
    <p:extLst>
      <p:ext uri="{BB962C8B-B14F-4D97-AF65-F5344CB8AC3E}">
        <p14:creationId xmlns:p14="http://schemas.microsoft.com/office/powerpoint/2010/main" val="238153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Historia</a:t>
            </a:r>
            <a:endParaRPr lang="pl-PL" dirty="0"/>
          </a:p>
        </p:txBody>
      </p:sp>
      <p:pic>
        <p:nvPicPr>
          <p:cNvPr id="6" name="Obraz 5"/>
          <p:cNvPicPr>
            <a:picLocks noChangeAspect="1"/>
          </p:cNvPicPr>
          <p:nvPr/>
        </p:nvPicPr>
        <p:blipFill>
          <a:blip r:embed="rId2"/>
          <a:stretch>
            <a:fillRect/>
          </a:stretch>
        </p:blipFill>
        <p:spPr>
          <a:xfrm>
            <a:off x="9079512" y="484632"/>
            <a:ext cx="1926239" cy="2485470"/>
          </a:xfrm>
          <a:prstGeom prst="rect">
            <a:avLst/>
          </a:prstGeom>
        </p:spPr>
      </p:pic>
      <p:sp>
        <p:nvSpPr>
          <p:cNvPr id="7" name="pole tekstowe 6"/>
          <p:cNvSpPr txBox="1"/>
          <p:nvPr/>
        </p:nvSpPr>
        <p:spPr>
          <a:xfrm>
            <a:off x="8935177" y="2933698"/>
            <a:ext cx="2214907" cy="461665"/>
          </a:xfrm>
          <a:prstGeom prst="rect">
            <a:avLst/>
          </a:prstGeom>
          <a:noFill/>
        </p:spPr>
        <p:txBody>
          <a:bodyPr wrap="square" rtlCol="0">
            <a:spAutoFit/>
          </a:bodyPr>
          <a:lstStyle/>
          <a:p>
            <a:pPr algn="ctr"/>
            <a:r>
              <a:rPr lang="pl-PL" sz="1200" dirty="0"/>
              <a:t>Król </a:t>
            </a:r>
            <a:r>
              <a:rPr lang="pl-PL" sz="1200" dirty="0" err="1"/>
              <a:t>Paleyo</a:t>
            </a:r>
            <a:r>
              <a:rPr lang="pl-PL" sz="1200" dirty="0"/>
              <a:t> podczas </a:t>
            </a:r>
            <a:r>
              <a:rPr lang="pl-PL" sz="1200" dirty="0" smtClean="0"/>
              <a:t>bitwy </a:t>
            </a:r>
            <a:r>
              <a:rPr lang="pl-PL" sz="1200" dirty="0"/>
              <a:t>pod </a:t>
            </a:r>
            <a:r>
              <a:rPr lang="pl-PL" sz="1200" dirty="0" err="1"/>
              <a:t>Covadongą</a:t>
            </a:r>
            <a:r>
              <a:rPr lang="pl-PL" sz="1200" dirty="0"/>
              <a:t> w 718/722 r</a:t>
            </a:r>
          </a:p>
        </p:txBody>
      </p:sp>
      <p:pic>
        <p:nvPicPr>
          <p:cNvPr id="9" name="Symbol zastępczy zawartości 8"/>
          <p:cNvPicPr>
            <a:picLocks noGrp="1" noChangeAspect="1"/>
          </p:cNvPicPr>
          <p:nvPr>
            <p:ph idx="1"/>
          </p:nvPr>
        </p:nvPicPr>
        <p:blipFill>
          <a:blip r:embed="rId3"/>
          <a:stretch>
            <a:fillRect/>
          </a:stretch>
        </p:blipFill>
        <p:spPr>
          <a:xfrm>
            <a:off x="1069848" y="716692"/>
            <a:ext cx="1978319" cy="2605216"/>
          </a:xfrm>
          <a:prstGeom prst="rect">
            <a:avLst/>
          </a:prstGeom>
        </p:spPr>
      </p:pic>
      <p:sp>
        <p:nvSpPr>
          <p:cNvPr id="10" name="pole tekstowe 9"/>
          <p:cNvSpPr txBox="1"/>
          <p:nvPr/>
        </p:nvSpPr>
        <p:spPr>
          <a:xfrm>
            <a:off x="934542" y="3321908"/>
            <a:ext cx="2248929" cy="830997"/>
          </a:xfrm>
          <a:prstGeom prst="rect">
            <a:avLst/>
          </a:prstGeom>
          <a:noFill/>
        </p:spPr>
        <p:txBody>
          <a:bodyPr wrap="square" rtlCol="0">
            <a:spAutoFit/>
          </a:bodyPr>
          <a:lstStyle/>
          <a:p>
            <a:pPr algn="ctr"/>
            <a:r>
              <a:rPr lang="pl-PL" sz="1200" dirty="0" err="1"/>
              <a:t>Pelayo</a:t>
            </a:r>
            <a:r>
              <a:rPr lang="pl-PL" sz="1200" dirty="0"/>
              <a:t> według średniowiecznej miniatury zachowanej w Hiszpańskiej Bibliotece Narodowej</a:t>
            </a:r>
          </a:p>
        </p:txBody>
      </p:sp>
      <p:pic>
        <p:nvPicPr>
          <p:cNvPr id="11" name="Obraz 10"/>
          <p:cNvPicPr>
            <a:picLocks noChangeAspect="1"/>
          </p:cNvPicPr>
          <p:nvPr/>
        </p:nvPicPr>
        <p:blipFill>
          <a:blip r:embed="rId4"/>
          <a:stretch>
            <a:fillRect/>
          </a:stretch>
        </p:blipFill>
        <p:spPr>
          <a:xfrm>
            <a:off x="3591697" y="2019300"/>
            <a:ext cx="1550387" cy="2480619"/>
          </a:xfrm>
          <a:prstGeom prst="rect">
            <a:avLst/>
          </a:prstGeom>
        </p:spPr>
      </p:pic>
      <p:sp>
        <p:nvSpPr>
          <p:cNvPr id="12" name="pole tekstowe 11"/>
          <p:cNvSpPr txBox="1"/>
          <p:nvPr/>
        </p:nvSpPr>
        <p:spPr>
          <a:xfrm>
            <a:off x="3591697" y="4499919"/>
            <a:ext cx="1552614" cy="276999"/>
          </a:xfrm>
          <a:prstGeom prst="rect">
            <a:avLst/>
          </a:prstGeom>
          <a:noFill/>
        </p:spPr>
        <p:txBody>
          <a:bodyPr wrap="square" rtlCol="0">
            <a:spAutoFit/>
          </a:bodyPr>
          <a:lstStyle/>
          <a:p>
            <a:pPr algn="ctr"/>
            <a:r>
              <a:rPr lang="pl-PL" sz="1200" dirty="0"/>
              <a:t>Alfons I Katolicki</a:t>
            </a:r>
          </a:p>
        </p:txBody>
      </p:sp>
      <p:pic>
        <p:nvPicPr>
          <p:cNvPr id="13" name="Obraz 12"/>
          <p:cNvPicPr>
            <a:picLocks noChangeAspect="1"/>
          </p:cNvPicPr>
          <p:nvPr/>
        </p:nvPicPr>
        <p:blipFill>
          <a:blip r:embed="rId5"/>
          <a:stretch>
            <a:fillRect/>
          </a:stretch>
        </p:blipFill>
        <p:spPr>
          <a:xfrm>
            <a:off x="5648324" y="2105935"/>
            <a:ext cx="2924947" cy="1871966"/>
          </a:xfrm>
          <a:prstGeom prst="rect">
            <a:avLst/>
          </a:prstGeom>
        </p:spPr>
      </p:pic>
      <p:sp>
        <p:nvSpPr>
          <p:cNvPr id="14" name="pole tekstowe 13"/>
          <p:cNvSpPr txBox="1"/>
          <p:nvPr/>
        </p:nvSpPr>
        <p:spPr>
          <a:xfrm>
            <a:off x="5865896" y="3977901"/>
            <a:ext cx="2793698" cy="646331"/>
          </a:xfrm>
          <a:prstGeom prst="rect">
            <a:avLst/>
          </a:prstGeom>
          <a:noFill/>
        </p:spPr>
        <p:txBody>
          <a:bodyPr wrap="square" rtlCol="0">
            <a:spAutoFit/>
          </a:bodyPr>
          <a:lstStyle/>
          <a:p>
            <a:pPr algn="ctr"/>
            <a:r>
              <a:rPr lang="es-ES" sz="1200" dirty="0"/>
              <a:t>La Rendición de Granada, obraz z 1882 ukazujący kapitulację Grenady, malarz: Francisco Pradilla y Ortiz</a:t>
            </a:r>
            <a:endParaRPr lang="pl-PL" sz="1200" dirty="0"/>
          </a:p>
        </p:txBody>
      </p:sp>
      <p:pic>
        <p:nvPicPr>
          <p:cNvPr id="15" name="Obraz 14"/>
          <p:cNvPicPr>
            <a:picLocks noChangeAspect="1"/>
          </p:cNvPicPr>
          <p:nvPr/>
        </p:nvPicPr>
        <p:blipFill>
          <a:blip r:embed="rId6"/>
          <a:stretch>
            <a:fillRect/>
          </a:stretch>
        </p:blipFill>
        <p:spPr>
          <a:xfrm>
            <a:off x="245707" y="4395531"/>
            <a:ext cx="3207364" cy="2220097"/>
          </a:xfrm>
          <a:prstGeom prst="rect">
            <a:avLst/>
          </a:prstGeom>
        </p:spPr>
      </p:pic>
      <p:sp>
        <p:nvSpPr>
          <p:cNvPr id="16" name="pole tekstowe 15"/>
          <p:cNvSpPr txBox="1"/>
          <p:nvPr/>
        </p:nvSpPr>
        <p:spPr>
          <a:xfrm>
            <a:off x="3341107" y="5861827"/>
            <a:ext cx="2524790" cy="646331"/>
          </a:xfrm>
          <a:prstGeom prst="rect">
            <a:avLst/>
          </a:prstGeom>
          <a:noFill/>
        </p:spPr>
        <p:txBody>
          <a:bodyPr wrap="square" rtlCol="0">
            <a:spAutoFit/>
          </a:bodyPr>
          <a:lstStyle/>
          <a:p>
            <a:pPr algn="ctr"/>
            <a:r>
              <a:rPr lang="pl-PL" sz="1200" dirty="0"/>
              <a:t>Alfons VIII prowadzi rycerstwo pod Las </a:t>
            </a:r>
            <a:r>
              <a:rPr lang="pl-PL" sz="1200" dirty="0" err="1"/>
              <a:t>Navas</a:t>
            </a:r>
            <a:r>
              <a:rPr lang="pl-PL" sz="1200" dirty="0"/>
              <a:t> de </a:t>
            </a:r>
            <a:r>
              <a:rPr lang="pl-PL" sz="1200" dirty="0" err="1"/>
              <a:t>Tolosa</a:t>
            </a:r>
            <a:r>
              <a:rPr lang="pl-PL" sz="1200" dirty="0"/>
              <a:t>, obraz F.P. van </a:t>
            </a:r>
            <a:r>
              <a:rPr lang="pl-PL" sz="1200" dirty="0" err="1"/>
              <a:t>Halena</a:t>
            </a:r>
            <a:r>
              <a:rPr lang="pl-PL" sz="1200" dirty="0"/>
              <a:t>, XIX wiek</a:t>
            </a:r>
          </a:p>
        </p:txBody>
      </p:sp>
      <p:pic>
        <p:nvPicPr>
          <p:cNvPr id="17" name="Obraz 16"/>
          <p:cNvPicPr>
            <a:picLocks noChangeAspect="1"/>
          </p:cNvPicPr>
          <p:nvPr/>
        </p:nvPicPr>
        <p:blipFill>
          <a:blip r:embed="rId7"/>
          <a:stretch>
            <a:fillRect/>
          </a:stretch>
        </p:blipFill>
        <p:spPr>
          <a:xfrm>
            <a:off x="9252163" y="3948790"/>
            <a:ext cx="2033676" cy="2542095"/>
          </a:xfrm>
          <a:prstGeom prst="rect">
            <a:avLst/>
          </a:prstGeom>
        </p:spPr>
      </p:pic>
      <p:sp>
        <p:nvSpPr>
          <p:cNvPr id="18" name="pole tekstowe 17"/>
          <p:cNvSpPr txBox="1"/>
          <p:nvPr/>
        </p:nvSpPr>
        <p:spPr>
          <a:xfrm>
            <a:off x="9138378" y="6490885"/>
            <a:ext cx="2150076" cy="553998"/>
          </a:xfrm>
          <a:prstGeom prst="rect">
            <a:avLst/>
          </a:prstGeom>
          <a:noFill/>
        </p:spPr>
        <p:txBody>
          <a:bodyPr wrap="square" rtlCol="0">
            <a:spAutoFit/>
          </a:bodyPr>
          <a:lstStyle/>
          <a:p>
            <a:pPr algn="ctr"/>
            <a:r>
              <a:rPr lang="pl-PL" sz="1200" dirty="0"/>
              <a:t>Imperialistyczna Kastylia</a:t>
            </a:r>
          </a:p>
          <a:p>
            <a:endParaRPr lang="pl-PL" dirty="0"/>
          </a:p>
        </p:txBody>
      </p:sp>
      <p:pic>
        <p:nvPicPr>
          <p:cNvPr id="19" name="Obraz 18"/>
          <p:cNvPicPr>
            <a:picLocks noChangeAspect="1"/>
          </p:cNvPicPr>
          <p:nvPr/>
        </p:nvPicPr>
        <p:blipFill>
          <a:blip r:embed="rId8"/>
          <a:stretch>
            <a:fillRect/>
          </a:stretch>
        </p:blipFill>
        <p:spPr>
          <a:xfrm>
            <a:off x="6055237" y="4776918"/>
            <a:ext cx="2286000" cy="1457325"/>
          </a:xfrm>
          <a:prstGeom prst="rect">
            <a:avLst/>
          </a:prstGeom>
        </p:spPr>
      </p:pic>
      <p:sp>
        <p:nvSpPr>
          <p:cNvPr id="20" name="pole tekstowe 19"/>
          <p:cNvSpPr txBox="1"/>
          <p:nvPr/>
        </p:nvSpPr>
        <p:spPr>
          <a:xfrm>
            <a:off x="6217292" y="6231158"/>
            <a:ext cx="1985319" cy="276999"/>
          </a:xfrm>
          <a:prstGeom prst="rect">
            <a:avLst/>
          </a:prstGeom>
          <a:noFill/>
        </p:spPr>
        <p:txBody>
          <a:bodyPr wrap="square" rtlCol="0">
            <a:spAutoFit/>
          </a:bodyPr>
          <a:lstStyle/>
          <a:p>
            <a:pPr algn="ctr"/>
            <a:r>
              <a:rPr lang="pl-PL" sz="1200" dirty="0"/>
              <a:t>Królestwo Aragonii</a:t>
            </a:r>
          </a:p>
        </p:txBody>
      </p:sp>
    </p:spTree>
    <p:extLst>
      <p:ext uri="{BB962C8B-B14F-4D97-AF65-F5344CB8AC3E}">
        <p14:creationId xmlns:p14="http://schemas.microsoft.com/office/powerpoint/2010/main" val="857856817"/>
      </p:ext>
    </p:extLst>
  </p:cSld>
  <p:clrMapOvr>
    <a:masterClrMapping/>
  </p:clrMapOvr>
  <mc:AlternateContent xmlns:mc="http://schemas.openxmlformats.org/markup-compatibility/2006" xmlns:p14="http://schemas.microsoft.com/office/powerpoint/2010/main">
    <mc:Choice Requires="p14">
      <p:transition spd="slow" p14:dur="800" advTm="250000">
        <p:circle/>
      </p:transition>
    </mc:Choice>
    <mc:Fallback xmlns="">
      <p:transition spd="slow" advTm="250000">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020421" y="2461714"/>
            <a:ext cx="10058400" cy="1609344"/>
          </a:xfrm>
        </p:spPr>
        <p:txBody>
          <a:bodyPr>
            <a:noAutofit/>
          </a:bodyPr>
          <a:lstStyle/>
          <a:p>
            <a:pPr algn="ctr"/>
            <a:r>
              <a:rPr lang="pl-PL" sz="8800" dirty="0" smtClean="0"/>
              <a:t>Kuchnia hiszpańska</a:t>
            </a:r>
            <a:endParaRPr lang="pl-PL" sz="8800" dirty="0"/>
          </a:p>
        </p:txBody>
      </p:sp>
    </p:spTree>
    <p:extLst>
      <p:ext uri="{BB962C8B-B14F-4D97-AF65-F5344CB8AC3E}">
        <p14:creationId xmlns:p14="http://schemas.microsoft.com/office/powerpoint/2010/main" val="348992808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Śniadania i słodkie przekąski </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5887" y="2472483"/>
            <a:ext cx="2922052" cy="1646435"/>
          </a:xfrm>
        </p:spPr>
      </p:pic>
      <p:sp>
        <p:nvSpPr>
          <p:cNvPr id="5" name="pole tekstowe 4"/>
          <p:cNvSpPr txBox="1"/>
          <p:nvPr/>
        </p:nvSpPr>
        <p:spPr>
          <a:xfrm>
            <a:off x="1085415" y="4118917"/>
            <a:ext cx="2422995" cy="461665"/>
          </a:xfrm>
          <a:prstGeom prst="rect">
            <a:avLst/>
          </a:prstGeom>
          <a:noFill/>
        </p:spPr>
        <p:txBody>
          <a:bodyPr wrap="square" rtlCol="0">
            <a:spAutoFit/>
          </a:bodyPr>
          <a:lstStyle/>
          <a:p>
            <a:pPr algn="ctr"/>
            <a:r>
              <a:rPr lang="pl-PL" sz="1200" dirty="0" err="1" smtClean="0"/>
              <a:t>Churros</a:t>
            </a:r>
            <a:r>
              <a:rPr lang="pl-PL" sz="1200" dirty="0" smtClean="0"/>
              <a:t> – paluszki z ciasta parzonego</a:t>
            </a:r>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303" y="2472483"/>
            <a:ext cx="2926995" cy="1646435"/>
          </a:xfrm>
          <a:prstGeom prst="rect">
            <a:avLst/>
          </a:prstGeom>
        </p:spPr>
      </p:pic>
      <p:sp>
        <p:nvSpPr>
          <p:cNvPr id="7" name="pole tekstowe 6"/>
          <p:cNvSpPr txBox="1"/>
          <p:nvPr/>
        </p:nvSpPr>
        <p:spPr>
          <a:xfrm>
            <a:off x="4165508" y="4118918"/>
            <a:ext cx="2652584" cy="461665"/>
          </a:xfrm>
          <a:prstGeom prst="rect">
            <a:avLst/>
          </a:prstGeom>
          <a:noFill/>
        </p:spPr>
        <p:txBody>
          <a:bodyPr wrap="square" rtlCol="0">
            <a:spAutoFit/>
          </a:bodyPr>
          <a:lstStyle/>
          <a:p>
            <a:pPr algn="ctr"/>
            <a:r>
              <a:rPr lang="pl-PL" sz="1200" dirty="0" err="1"/>
              <a:t>Arroz</a:t>
            </a:r>
            <a:r>
              <a:rPr lang="pl-PL" sz="1200" dirty="0"/>
              <a:t> con </a:t>
            </a:r>
            <a:r>
              <a:rPr lang="pl-PL" sz="1200" dirty="0" err="1" smtClean="0"/>
              <a:t>leche</a:t>
            </a:r>
            <a:r>
              <a:rPr lang="pl-PL" sz="1200" dirty="0" smtClean="0"/>
              <a:t> – ryż z mlekiem i wanilią na gęsto</a:t>
            </a:r>
            <a:endParaRPr lang="pl-PL" sz="1200" dirty="0"/>
          </a:p>
        </p:txBody>
      </p:sp>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661" y="2471983"/>
            <a:ext cx="1646934" cy="1646934"/>
          </a:xfrm>
          <a:prstGeom prst="rect">
            <a:avLst/>
          </a:prstGeom>
        </p:spPr>
      </p:pic>
      <p:sp>
        <p:nvSpPr>
          <p:cNvPr id="9" name="pole tekstowe 8"/>
          <p:cNvSpPr txBox="1"/>
          <p:nvPr/>
        </p:nvSpPr>
        <p:spPr>
          <a:xfrm>
            <a:off x="7154664" y="4118917"/>
            <a:ext cx="1788927" cy="461665"/>
          </a:xfrm>
          <a:prstGeom prst="rect">
            <a:avLst/>
          </a:prstGeom>
          <a:noFill/>
        </p:spPr>
        <p:txBody>
          <a:bodyPr wrap="square" rtlCol="0">
            <a:spAutoFit/>
          </a:bodyPr>
          <a:lstStyle/>
          <a:p>
            <a:pPr algn="ctr"/>
            <a:r>
              <a:rPr lang="pl-PL" sz="1200" dirty="0" err="1" smtClean="0"/>
              <a:t>Flan</a:t>
            </a:r>
            <a:r>
              <a:rPr lang="pl-PL" sz="1200" dirty="0"/>
              <a:t> (Crème </a:t>
            </a:r>
            <a:r>
              <a:rPr lang="pl-PL" sz="1200" dirty="0" err="1" smtClean="0"/>
              <a:t>caramel</a:t>
            </a:r>
            <a:r>
              <a:rPr lang="pl-PL" sz="1200" dirty="0" smtClean="0"/>
              <a:t>)- rodzaj puddingu</a:t>
            </a:r>
            <a:endParaRPr lang="pl-PL" sz="1200" dirty="0"/>
          </a:p>
        </p:txBody>
      </p:sp>
      <p:pic>
        <p:nvPicPr>
          <p:cNvPr id="10" name="Obraz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957" y="2475469"/>
            <a:ext cx="2192308" cy="1644231"/>
          </a:xfrm>
          <a:prstGeom prst="rect">
            <a:avLst/>
          </a:prstGeom>
        </p:spPr>
      </p:pic>
      <p:sp>
        <p:nvSpPr>
          <p:cNvPr id="11" name="pole tekstowe 10"/>
          <p:cNvSpPr txBox="1"/>
          <p:nvPr/>
        </p:nvSpPr>
        <p:spPr>
          <a:xfrm>
            <a:off x="9112553" y="4118917"/>
            <a:ext cx="2253116" cy="923330"/>
          </a:xfrm>
          <a:prstGeom prst="rect">
            <a:avLst/>
          </a:prstGeom>
          <a:noFill/>
        </p:spPr>
        <p:txBody>
          <a:bodyPr wrap="square" rtlCol="0">
            <a:spAutoFit/>
          </a:bodyPr>
          <a:lstStyle/>
          <a:p>
            <a:pPr algn="ctr"/>
            <a:r>
              <a:rPr lang="pl-PL" sz="1200" dirty="0" err="1"/>
              <a:t>Crema</a:t>
            </a:r>
            <a:r>
              <a:rPr lang="pl-PL" sz="1200" dirty="0"/>
              <a:t> </a:t>
            </a:r>
            <a:r>
              <a:rPr lang="pl-PL" sz="1200" dirty="0" err="1" smtClean="0"/>
              <a:t>catalana</a:t>
            </a:r>
            <a:r>
              <a:rPr lang="pl-PL" sz="1200" dirty="0" smtClean="0"/>
              <a:t> – tradycyjny kataloński deser na bazie mleka, cytryny żółtek.</a:t>
            </a:r>
            <a:endParaRPr lang="pl-PL" sz="1200" dirty="0"/>
          </a:p>
          <a:p>
            <a:endParaRPr lang="pl-PL" dirty="0"/>
          </a:p>
        </p:txBody>
      </p:sp>
      <p:pic>
        <p:nvPicPr>
          <p:cNvPr id="13" name="Obraz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843" y="4580582"/>
            <a:ext cx="1838083" cy="1676400"/>
          </a:xfrm>
          <a:prstGeom prst="rect">
            <a:avLst/>
          </a:prstGeom>
        </p:spPr>
      </p:pic>
      <p:sp>
        <p:nvSpPr>
          <p:cNvPr id="14" name="pole tekstowe 13"/>
          <p:cNvSpPr txBox="1"/>
          <p:nvPr/>
        </p:nvSpPr>
        <p:spPr>
          <a:xfrm>
            <a:off x="2586926" y="5333652"/>
            <a:ext cx="2792627" cy="923330"/>
          </a:xfrm>
          <a:prstGeom prst="rect">
            <a:avLst/>
          </a:prstGeom>
          <a:noFill/>
        </p:spPr>
        <p:txBody>
          <a:bodyPr wrap="square" rtlCol="0">
            <a:spAutoFit/>
          </a:bodyPr>
          <a:lstStyle/>
          <a:p>
            <a:pPr algn="ctr"/>
            <a:r>
              <a:rPr lang="pl-PL" sz="1200" dirty="0" err="1" smtClean="0"/>
              <a:t>Turrón</a:t>
            </a:r>
            <a:r>
              <a:rPr lang="pl-PL" sz="1200" dirty="0"/>
              <a:t> - rodzaj nugatu, podawany w postaci kostek podczas świąt Bożego Narodzenia w Hiszpanii</a:t>
            </a:r>
          </a:p>
          <a:p>
            <a:endParaRPr lang="pl-PL" dirty="0"/>
          </a:p>
        </p:txBody>
      </p:sp>
      <p:pic>
        <p:nvPicPr>
          <p:cNvPr id="16" name="Obraz 15"/>
          <p:cNvPicPr>
            <a:picLocks noChangeAspect="1"/>
          </p:cNvPicPr>
          <p:nvPr/>
        </p:nvPicPr>
        <p:blipFill>
          <a:blip r:embed="rId7"/>
          <a:stretch>
            <a:fillRect/>
          </a:stretch>
        </p:blipFill>
        <p:spPr>
          <a:xfrm>
            <a:off x="5548515" y="4599632"/>
            <a:ext cx="2752725" cy="1657350"/>
          </a:xfrm>
          <a:prstGeom prst="rect">
            <a:avLst/>
          </a:prstGeom>
        </p:spPr>
      </p:pic>
      <p:sp>
        <p:nvSpPr>
          <p:cNvPr id="17" name="pole tekstowe 16"/>
          <p:cNvSpPr txBox="1"/>
          <p:nvPr/>
        </p:nvSpPr>
        <p:spPr>
          <a:xfrm>
            <a:off x="8301240" y="5564484"/>
            <a:ext cx="2674750" cy="461665"/>
          </a:xfrm>
          <a:prstGeom prst="rect">
            <a:avLst/>
          </a:prstGeom>
          <a:noFill/>
        </p:spPr>
        <p:txBody>
          <a:bodyPr wrap="square" rtlCol="0">
            <a:spAutoFit/>
          </a:bodyPr>
          <a:lstStyle/>
          <a:p>
            <a:pPr algn="ctr"/>
            <a:r>
              <a:rPr lang="pl-PL" sz="1200" dirty="0" err="1" smtClean="0"/>
              <a:t>Alfajos</a:t>
            </a:r>
            <a:r>
              <a:rPr lang="pl-PL" sz="1200" dirty="0" smtClean="0"/>
              <a:t> – kruche ciastka z masą kajmakową</a:t>
            </a:r>
            <a:endParaRPr lang="pl-PL" sz="1200" dirty="0"/>
          </a:p>
        </p:txBody>
      </p:sp>
    </p:spTree>
    <p:extLst>
      <p:ext uri="{BB962C8B-B14F-4D97-AF65-F5344CB8AC3E}">
        <p14:creationId xmlns:p14="http://schemas.microsoft.com/office/powerpoint/2010/main" val="1475714004"/>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Dania główne</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981" y="2093976"/>
            <a:ext cx="1701996" cy="2382795"/>
          </a:xfrm>
        </p:spPr>
      </p:pic>
      <p:sp>
        <p:nvSpPr>
          <p:cNvPr id="5" name="pole tekstowe 4"/>
          <p:cNvSpPr txBox="1"/>
          <p:nvPr/>
        </p:nvSpPr>
        <p:spPr>
          <a:xfrm>
            <a:off x="264017" y="4476771"/>
            <a:ext cx="2421924" cy="1200329"/>
          </a:xfrm>
          <a:prstGeom prst="rect">
            <a:avLst/>
          </a:prstGeom>
          <a:noFill/>
        </p:spPr>
        <p:txBody>
          <a:bodyPr wrap="square" rtlCol="0">
            <a:spAutoFit/>
          </a:bodyPr>
          <a:lstStyle/>
          <a:p>
            <a:pPr algn="ctr"/>
            <a:r>
              <a:rPr lang="pl-PL" sz="1200" dirty="0" err="1" smtClean="0"/>
              <a:t>Paella</a:t>
            </a:r>
            <a:r>
              <a:rPr lang="pl-PL" sz="1200" dirty="0"/>
              <a:t> </a:t>
            </a:r>
            <a:r>
              <a:rPr lang="pl-PL" sz="1200" dirty="0" smtClean="0"/>
              <a:t>-oparta jest </a:t>
            </a:r>
            <a:r>
              <a:rPr lang="pl-PL" sz="1200" dirty="0"/>
              <a:t>przede wszystkim na ryżu z dodatkiem szafranu, podsmażanym i gotowanym na metalowej patelni z dwoma uchwytami (tzw. </a:t>
            </a:r>
            <a:r>
              <a:rPr lang="pl-PL" sz="1200" i="1" dirty="0" err="1"/>
              <a:t>paellera</a:t>
            </a:r>
            <a:r>
              <a:rPr lang="pl-PL" sz="1200" dirty="0"/>
              <a:t> </a:t>
            </a:r>
            <a:r>
              <a:rPr lang="pl-PL" sz="1200" dirty="0" smtClean="0"/>
              <a:t>lub </a:t>
            </a:r>
            <a:r>
              <a:rPr lang="pl-PL" sz="1200" i="1" dirty="0" err="1" smtClean="0"/>
              <a:t>paella</a:t>
            </a:r>
            <a:r>
              <a:rPr lang="pl-PL" sz="1200" dirty="0" smtClean="0"/>
              <a:t>)</a:t>
            </a:r>
            <a:endParaRPr lang="pl-PL" sz="1200" dirty="0"/>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789" y="2319487"/>
            <a:ext cx="2575698" cy="1931773"/>
          </a:xfrm>
          <a:prstGeom prst="rect">
            <a:avLst/>
          </a:prstGeom>
        </p:spPr>
      </p:pic>
      <p:sp>
        <p:nvSpPr>
          <p:cNvPr id="7" name="pole tekstowe 6"/>
          <p:cNvSpPr txBox="1"/>
          <p:nvPr/>
        </p:nvSpPr>
        <p:spPr>
          <a:xfrm>
            <a:off x="2935822" y="4245938"/>
            <a:ext cx="2619632" cy="461665"/>
          </a:xfrm>
          <a:prstGeom prst="rect">
            <a:avLst/>
          </a:prstGeom>
          <a:noFill/>
        </p:spPr>
        <p:txBody>
          <a:bodyPr wrap="square" rtlCol="0">
            <a:spAutoFit/>
          </a:bodyPr>
          <a:lstStyle/>
          <a:p>
            <a:pPr algn="ctr"/>
            <a:r>
              <a:rPr lang="pl-PL" sz="1200" dirty="0" err="1" smtClean="0"/>
              <a:t>Gazpacho</a:t>
            </a:r>
            <a:r>
              <a:rPr lang="pl-PL" sz="1200" dirty="0"/>
              <a:t> - chłodnik z pomidorów i papryki</a:t>
            </a:r>
          </a:p>
        </p:txBody>
      </p:sp>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334" y="2319486"/>
            <a:ext cx="2889677" cy="1926451"/>
          </a:xfrm>
          <a:prstGeom prst="rect">
            <a:avLst/>
          </a:prstGeom>
        </p:spPr>
      </p:pic>
      <p:sp>
        <p:nvSpPr>
          <p:cNvPr id="9" name="pole tekstowe 8"/>
          <p:cNvSpPr txBox="1"/>
          <p:nvPr/>
        </p:nvSpPr>
        <p:spPr>
          <a:xfrm>
            <a:off x="6112799" y="4245937"/>
            <a:ext cx="2740745" cy="1107996"/>
          </a:xfrm>
          <a:prstGeom prst="rect">
            <a:avLst/>
          </a:prstGeom>
          <a:noFill/>
        </p:spPr>
        <p:txBody>
          <a:bodyPr wrap="square" rtlCol="0">
            <a:spAutoFit/>
          </a:bodyPr>
          <a:lstStyle/>
          <a:p>
            <a:pPr algn="ctr"/>
            <a:r>
              <a:rPr lang="pl-PL" sz="1200" dirty="0"/>
              <a:t>Tortilla </a:t>
            </a:r>
            <a:r>
              <a:rPr lang="pl-PL" sz="1200" dirty="0" err="1" smtClean="0"/>
              <a:t>española</a:t>
            </a:r>
            <a:r>
              <a:rPr lang="pl-PL" sz="1200" dirty="0" smtClean="0"/>
              <a:t> - </a:t>
            </a:r>
            <a:r>
              <a:rPr lang="pl-PL" sz="1200" dirty="0"/>
              <a:t>hiszpańska odmiana omletu, podsmażony na oleju placek z jaj z dodatkiem ziemniaków i innych składników.</a:t>
            </a:r>
          </a:p>
          <a:p>
            <a:endParaRPr lang="pl-PL" dirty="0"/>
          </a:p>
        </p:txBody>
      </p:sp>
      <p:sp>
        <p:nvSpPr>
          <p:cNvPr id="10" name="pole tekstowe 9"/>
          <p:cNvSpPr txBox="1"/>
          <p:nvPr/>
        </p:nvSpPr>
        <p:spPr>
          <a:xfrm>
            <a:off x="9470089" y="4232912"/>
            <a:ext cx="2494135" cy="1384995"/>
          </a:xfrm>
          <a:prstGeom prst="rect">
            <a:avLst/>
          </a:prstGeom>
          <a:noFill/>
        </p:spPr>
        <p:txBody>
          <a:bodyPr wrap="square" rtlCol="0">
            <a:spAutoFit/>
          </a:bodyPr>
          <a:lstStyle/>
          <a:p>
            <a:pPr algn="ctr"/>
            <a:r>
              <a:rPr lang="pl-PL" sz="1200" dirty="0" err="1" smtClean="0"/>
              <a:t>Fabada</a:t>
            </a:r>
            <a:r>
              <a:rPr lang="pl-PL" sz="1200" dirty="0" smtClean="0"/>
              <a:t> </a:t>
            </a:r>
            <a:r>
              <a:rPr lang="pl-PL" sz="1200" dirty="0" err="1" smtClean="0"/>
              <a:t>asturiana</a:t>
            </a:r>
            <a:r>
              <a:rPr lang="pl-PL" sz="1200" dirty="0"/>
              <a:t> - prosta, wiejska, hiszpańska potrawa regionalna charakterystyczna dla Asturii, mająca charakter gęstej, rozgrzewającej zupy fasolowej (ewentualnie </a:t>
            </a:r>
            <a:r>
              <a:rPr lang="pl-PL" sz="1200" dirty="0" smtClean="0"/>
              <a:t>gulaszu) </a:t>
            </a:r>
            <a:r>
              <a:rPr lang="pl-PL" sz="1200" dirty="0"/>
              <a:t>z wkładką </a:t>
            </a:r>
            <a:r>
              <a:rPr lang="pl-PL" sz="1200" dirty="0" smtClean="0"/>
              <a:t>mięsną. </a:t>
            </a:r>
            <a:endParaRPr lang="pl-PL" sz="1200" dirty="0"/>
          </a:p>
        </p:txBody>
      </p:sp>
      <p:pic>
        <p:nvPicPr>
          <p:cNvPr id="11" name="Obraz 10"/>
          <p:cNvPicPr>
            <a:picLocks noChangeAspect="1"/>
          </p:cNvPicPr>
          <p:nvPr/>
        </p:nvPicPr>
        <p:blipFill>
          <a:blip r:embed="rId5"/>
          <a:stretch>
            <a:fillRect/>
          </a:stretch>
        </p:blipFill>
        <p:spPr>
          <a:xfrm>
            <a:off x="9432856" y="2319486"/>
            <a:ext cx="2568602" cy="1926451"/>
          </a:xfrm>
          <a:prstGeom prst="rect">
            <a:avLst/>
          </a:prstGeom>
        </p:spPr>
      </p:pic>
    </p:spTree>
    <p:extLst>
      <p:ext uri="{BB962C8B-B14F-4D97-AF65-F5344CB8AC3E}">
        <p14:creationId xmlns:p14="http://schemas.microsoft.com/office/powerpoint/2010/main" val="3210732076"/>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Zakąski i potrawy barowe</a:t>
            </a:r>
            <a:endParaRPr lang="pl-PL" dirty="0"/>
          </a:p>
        </p:txBody>
      </p:sp>
      <p:pic>
        <p:nvPicPr>
          <p:cNvPr id="4" name="Symbol zastępczy zawartości 3"/>
          <p:cNvPicPr>
            <a:picLocks noGrp="1" noChangeAspect="1"/>
          </p:cNvPicPr>
          <p:nvPr>
            <p:ph idx="1"/>
          </p:nvPr>
        </p:nvPicPr>
        <p:blipFill>
          <a:blip r:embed="rId2"/>
          <a:stretch>
            <a:fillRect/>
          </a:stretch>
        </p:blipFill>
        <p:spPr>
          <a:xfrm>
            <a:off x="4013715" y="2544805"/>
            <a:ext cx="3515669" cy="2343779"/>
          </a:xfrm>
          <a:prstGeom prst="rect">
            <a:avLst/>
          </a:prstGeom>
        </p:spPr>
      </p:pic>
      <p:sp>
        <p:nvSpPr>
          <p:cNvPr id="5" name="pole tekstowe 4"/>
          <p:cNvSpPr txBox="1"/>
          <p:nvPr/>
        </p:nvSpPr>
        <p:spPr>
          <a:xfrm>
            <a:off x="4956003" y="4888584"/>
            <a:ext cx="1631092" cy="646331"/>
          </a:xfrm>
          <a:prstGeom prst="rect">
            <a:avLst/>
          </a:prstGeom>
          <a:noFill/>
        </p:spPr>
        <p:txBody>
          <a:bodyPr wrap="square" rtlCol="0">
            <a:spAutoFit/>
          </a:bodyPr>
          <a:lstStyle/>
          <a:p>
            <a:pPr algn="ctr"/>
            <a:r>
              <a:rPr lang="pl-PL" sz="1200" dirty="0" err="1" smtClean="0"/>
              <a:t>Serranito</a:t>
            </a:r>
            <a:r>
              <a:rPr lang="pl-PL" sz="1200" dirty="0" smtClean="0"/>
              <a:t> </a:t>
            </a:r>
            <a:r>
              <a:rPr lang="pl-PL" sz="1200" dirty="0"/>
              <a:t>-  kanapka z gotowaną kiełbasą</a:t>
            </a:r>
          </a:p>
        </p:txBody>
      </p:sp>
      <p:sp>
        <p:nvSpPr>
          <p:cNvPr id="6" name="pole tekstowe 5"/>
          <p:cNvSpPr txBox="1"/>
          <p:nvPr/>
        </p:nvSpPr>
        <p:spPr>
          <a:xfrm>
            <a:off x="726394" y="4871196"/>
            <a:ext cx="2965621" cy="1200329"/>
          </a:xfrm>
          <a:prstGeom prst="rect">
            <a:avLst/>
          </a:prstGeom>
          <a:noFill/>
        </p:spPr>
        <p:txBody>
          <a:bodyPr wrap="square" rtlCol="0">
            <a:spAutoFit/>
          </a:bodyPr>
          <a:lstStyle/>
          <a:p>
            <a:pPr algn="ctr"/>
            <a:r>
              <a:rPr lang="pl-PL" sz="1200" dirty="0" err="1" smtClean="0"/>
              <a:t>Tapas</a:t>
            </a:r>
            <a:r>
              <a:rPr lang="pl-PL" sz="1200" dirty="0" smtClean="0"/>
              <a:t> – (</a:t>
            </a:r>
            <a:r>
              <a:rPr lang="pl-PL" sz="1200" i="1" dirty="0" err="1"/>
              <a:t>tapa</a:t>
            </a:r>
            <a:r>
              <a:rPr lang="pl-PL" sz="1200" dirty="0"/>
              <a:t> – przykrywka, wieczko) niewielkie przekąski podawane zazwyczaj do napojów w barach Hiszpanii. Mogą być podawane na ciepło lub na zimno i przyjmować różne formy</a:t>
            </a:r>
          </a:p>
        </p:txBody>
      </p:sp>
      <p:pic>
        <p:nvPicPr>
          <p:cNvPr id="7" name="Obraz 6"/>
          <p:cNvPicPr>
            <a:picLocks noChangeAspect="1"/>
          </p:cNvPicPr>
          <p:nvPr/>
        </p:nvPicPr>
        <p:blipFill>
          <a:blip r:embed="rId3"/>
          <a:stretch>
            <a:fillRect/>
          </a:stretch>
        </p:blipFill>
        <p:spPr>
          <a:xfrm>
            <a:off x="641264" y="2544805"/>
            <a:ext cx="3135882" cy="2348427"/>
          </a:xfrm>
          <a:prstGeom prst="rect">
            <a:avLst/>
          </a:prstGeom>
        </p:spPr>
      </p:pic>
      <p:sp>
        <p:nvSpPr>
          <p:cNvPr id="9" name="pole tekstowe 8"/>
          <p:cNvSpPr txBox="1"/>
          <p:nvPr/>
        </p:nvSpPr>
        <p:spPr>
          <a:xfrm>
            <a:off x="8048530" y="4888584"/>
            <a:ext cx="2924432" cy="646331"/>
          </a:xfrm>
          <a:prstGeom prst="rect">
            <a:avLst/>
          </a:prstGeom>
          <a:noFill/>
        </p:spPr>
        <p:txBody>
          <a:bodyPr wrap="square" rtlCol="0">
            <a:spAutoFit/>
          </a:bodyPr>
          <a:lstStyle/>
          <a:p>
            <a:pPr algn="ctr"/>
            <a:r>
              <a:rPr lang="pl-PL" sz="1200" dirty="0" err="1" smtClean="0"/>
              <a:t>Patatas</a:t>
            </a:r>
            <a:r>
              <a:rPr lang="pl-PL" sz="1200" dirty="0" smtClean="0"/>
              <a:t> </a:t>
            </a:r>
            <a:r>
              <a:rPr lang="pl-PL" sz="1200" dirty="0" err="1"/>
              <a:t>bravas</a:t>
            </a:r>
            <a:r>
              <a:rPr lang="pl-PL" sz="1200" dirty="0"/>
              <a:t> – ziemniaki pokrojone w kostkę, smażone w głębokim tłuszczu i polane sosem</a:t>
            </a:r>
          </a:p>
        </p:txBody>
      </p:sp>
      <p:pic>
        <p:nvPicPr>
          <p:cNvPr id="10" name="Obraz 9"/>
          <p:cNvPicPr>
            <a:picLocks noChangeAspect="1"/>
          </p:cNvPicPr>
          <p:nvPr/>
        </p:nvPicPr>
        <p:blipFill>
          <a:blip r:embed="rId4"/>
          <a:stretch>
            <a:fillRect/>
          </a:stretch>
        </p:blipFill>
        <p:spPr>
          <a:xfrm>
            <a:off x="7765953" y="2544805"/>
            <a:ext cx="3489587" cy="2326391"/>
          </a:xfrm>
          <a:prstGeom prst="rect">
            <a:avLst/>
          </a:prstGeom>
        </p:spPr>
      </p:pic>
    </p:spTree>
    <p:extLst>
      <p:ext uri="{BB962C8B-B14F-4D97-AF65-F5344CB8AC3E}">
        <p14:creationId xmlns:p14="http://schemas.microsoft.com/office/powerpoint/2010/main" val="926525462"/>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0207" y="966951"/>
            <a:ext cx="11634952" cy="4046483"/>
          </a:xfrm>
        </p:spPr>
        <p:txBody>
          <a:bodyPr>
            <a:normAutofit/>
          </a:bodyPr>
          <a:lstStyle/>
          <a:p>
            <a:pPr algn="ctr"/>
            <a:r>
              <a:rPr lang="pl-PL" sz="9600" dirty="0" smtClean="0"/>
              <a:t>kultura</a:t>
            </a:r>
            <a:endParaRPr lang="pl-PL" sz="9600" dirty="0"/>
          </a:p>
        </p:txBody>
      </p:sp>
    </p:spTree>
    <p:extLst>
      <p:ext uri="{BB962C8B-B14F-4D97-AF65-F5344CB8AC3E}">
        <p14:creationId xmlns:p14="http://schemas.microsoft.com/office/powerpoint/2010/main" val="4062705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Malarze</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002" y="1732017"/>
            <a:ext cx="3444250" cy="4051300"/>
          </a:xfrm>
        </p:spPr>
      </p:pic>
      <p:sp>
        <p:nvSpPr>
          <p:cNvPr id="5" name="pole tekstowe 4"/>
          <p:cNvSpPr txBox="1"/>
          <p:nvPr/>
        </p:nvSpPr>
        <p:spPr>
          <a:xfrm>
            <a:off x="1078644" y="5783317"/>
            <a:ext cx="2830966" cy="646331"/>
          </a:xfrm>
          <a:prstGeom prst="rect">
            <a:avLst/>
          </a:prstGeom>
          <a:noFill/>
        </p:spPr>
        <p:txBody>
          <a:bodyPr wrap="square" rtlCol="0">
            <a:spAutoFit/>
          </a:bodyPr>
          <a:lstStyle/>
          <a:p>
            <a:pPr algn="ctr"/>
            <a:r>
              <a:rPr lang="pl-PL" b="1" dirty="0"/>
              <a:t>Pablo Ruiz </a:t>
            </a:r>
            <a:r>
              <a:rPr lang="pl-PL" b="1" dirty="0" smtClean="0"/>
              <a:t>Picasso</a:t>
            </a:r>
          </a:p>
          <a:p>
            <a:pPr algn="ctr"/>
            <a:r>
              <a:rPr lang="pl-PL" b="1" dirty="0" smtClean="0"/>
              <a:t>(25 X 1881-8 IV 1973)</a:t>
            </a:r>
            <a:endParaRPr lang="pl-PL" dirty="0" smtClean="0"/>
          </a:p>
        </p:txBody>
      </p:sp>
      <p:pic>
        <p:nvPicPr>
          <p:cNvPr id="6" name="Obraz 5"/>
          <p:cNvPicPr>
            <a:picLocks noChangeAspect="1"/>
          </p:cNvPicPr>
          <p:nvPr/>
        </p:nvPicPr>
        <p:blipFill>
          <a:blip r:embed="rId3"/>
          <a:stretch>
            <a:fillRect/>
          </a:stretch>
        </p:blipFill>
        <p:spPr>
          <a:xfrm>
            <a:off x="7740869" y="1732017"/>
            <a:ext cx="4318000" cy="3238500"/>
          </a:xfrm>
          <a:prstGeom prst="rect">
            <a:avLst/>
          </a:prstGeom>
        </p:spPr>
      </p:pic>
      <p:sp>
        <p:nvSpPr>
          <p:cNvPr id="7" name="pole tekstowe 6"/>
          <p:cNvSpPr txBox="1"/>
          <p:nvPr/>
        </p:nvSpPr>
        <p:spPr>
          <a:xfrm>
            <a:off x="8433676" y="4970517"/>
            <a:ext cx="2932386" cy="646331"/>
          </a:xfrm>
          <a:prstGeom prst="rect">
            <a:avLst/>
          </a:prstGeom>
          <a:noFill/>
        </p:spPr>
        <p:txBody>
          <a:bodyPr wrap="square" rtlCol="0">
            <a:spAutoFit/>
          </a:bodyPr>
          <a:lstStyle/>
          <a:p>
            <a:pPr algn="ctr"/>
            <a:r>
              <a:rPr lang="pl-PL" dirty="0"/>
              <a:t>Dziewczyna przed lustrem' Pablo Picasso</a:t>
            </a:r>
          </a:p>
        </p:txBody>
      </p:sp>
      <p:pic>
        <p:nvPicPr>
          <p:cNvPr id="8" name="Obraz 7"/>
          <p:cNvPicPr>
            <a:picLocks noChangeAspect="1"/>
          </p:cNvPicPr>
          <p:nvPr/>
        </p:nvPicPr>
        <p:blipFill>
          <a:blip r:embed="rId4"/>
          <a:stretch>
            <a:fillRect/>
          </a:stretch>
        </p:blipFill>
        <p:spPr>
          <a:xfrm>
            <a:off x="4765960" y="2068566"/>
            <a:ext cx="2425201" cy="3714750"/>
          </a:xfrm>
          <a:prstGeom prst="rect">
            <a:avLst/>
          </a:prstGeom>
        </p:spPr>
      </p:pic>
      <p:sp>
        <p:nvSpPr>
          <p:cNvPr id="9" name="pole tekstowe 8"/>
          <p:cNvSpPr txBox="1"/>
          <p:nvPr/>
        </p:nvSpPr>
        <p:spPr>
          <a:xfrm>
            <a:off x="4928125" y="5764922"/>
            <a:ext cx="2341846" cy="646331"/>
          </a:xfrm>
          <a:prstGeom prst="rect">
            <a:avLst/>
          </a:prstGeom>
          <a:noFill/>
        </p:spPr>
        <p:txBody>
          <a:bodyPr wrap="square" rtlCol="0">
            <a:spAutoFit/>
          </a:bodyPr>
          <a:lstStyle/>
          <a:p>
            <a:pPr algn="ctr"/>
            <a:r>
              <a:rPr lang="pl-PL" dirty="0"/>
              <a:t>Harlequin - Pablo Picasso</a:t>
            </a:r>
          </a:p>
        </p:txBody>
      </p:sp>
    </p:spTree>
    <p:extLst>
      <p:ext uri="{BB962C8B-B14F-4D97-AF65-F5344CB8AC3E}">
        <p14:creationId xmlns:p14="http://schemas.microsoft.com/office/powerpoint/2010/main" val="35025251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4294967295"/>
          </p:nvPr>
        </p:nvPicPr>
        <p:blipFill>
          <a:blip r:embed="rId2"/>
          <a:stretch>
            <a:fillRect/>
          </a:stretch>
        </p:blipFill>
        <p:spPr>
          <a:xfrm>
            <a:off x="546810" y="484349"/>
            <a:ext cx="3236913" cy="4718050"/>
          </a:xfrm>
          <a:prstGeom prst="rect">
            <a:avLst/>
          </a:prstGeom>
        </p:spPr>
      </p:pic>
      <p:sp>
        <p:nvSpPr>
          <p:cNvPr id="5" name="pole tekstowe 4"/>
          <p:cNvSpPr txBox="1"/>
          <p:nvPr/>
        </p:nvSpPr>
        <p:spPr>
          <a:xfrm>
            <a:off x="283724" y="5202399"/>
            <a:ext cx="3762703" cy="830997"/>
          </a:xfrm>
          <a:prstGeom prst="rect">
            <a:avLst/>
          </a:prstGeom>
          <a:noFill/>
        </p:spPr>
        <p:txBody>
          <a:bodyPr wrap="square" rtlCol="0">
            <a:spAutoFit/>
          </a:bodyPr>
          <a:lstStyle/>
          <a:p>
            <a:pPr algn="ctr"/>
            <a:r>
              <a:rPr lang="es-ES" sz="1600" i="1" dirty="0"/>
              <a:t>Francisco José de Goya y </a:t>
            </a:r>
            <a:r>
              <a:rPr lang="es-ES" sz="1600" i="1" dirty="0" smtClean="0"/>
              <a:t>Lucientes</a:t>
            </a:r>
            <a:r>
              <a:rPr lang="pl-PL" sz="1600" i="1" dirty="0" smtClean="0"/>
              <a:t> (</a:t>
            </a:r>
            <a:r>
              <a:rPr lang="pl-PL" sz="1600" dirty="0" smtClean="0"/>
              <a:t>30.03.1746-16.04.1828)</a:t>
            </a:r>
            <a:endParaRPr lang="pl-PL" sz="1600" i="1" dirty="0" smtClean="0"/>
          </a:p>
          <a:p>
            <a:pPr algn="ctr"/>
            <a:r>
              <a:rPr lang="pl-PL" sz="1600" i="1" dirty="0"/>
              <a:t>Autoportret w pracowni</a:t>
            </a:r>
            <a:r>
              <a:rPr lang="pl-PL" sz="1600" dirty="0"/>
              <a:t>, ok. 1790–95</a:t>
            </a:r>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340" y="273269"/>
            <a:ext cx="4066225" cy="2401614"/>
          </a:xfrm>
          <a:prstGeom prst="rect">
            <a:avLst/>
          </a:prstGeom>
        </p:spPr>
      </p:pic>
      <p:pic>
        <p:nvPicPr>
          <p:cNvPr id="8" name="Obraz 7"/>
          <p:cNvPicPr>
            <a:picLocks noChangeAspect="1"/>
          </p:cNvPicPr>
          <p:nvPr/>
        </p:nvPicPr>
        <p:blipFill>
          <a:blip r:embed="rId4"/>
          <a:stretch>
            <a:fillRect/>
          </a:stretch>
        </p:blipFill>
        <p:spPr>
          <a:xfrm>
            <a:off x="7299918" y="2732585"/>
            <a:ext cx="4383067" cy="2853559"/>
          </a:xfrm>
          <a:prstGeom prst="rect">
            <a:avLst/>
          </a:prstGeom>
        </p:spPr>
      </p:pic>
      <p:sp>
        <p:nvSpPr>
          <p:cNvPr id="9" name="pole tekstowe 8"/>
          <p:cNvSpPr txBox="1"/>
          <p:nvPr/>
        </p:nvSpPr>
        <p:spPr>
          <a:xfrm>
            <a:off x="7723099" y="5586144"/>
            <a:ext cx="3536703" cy="369332"/>
          </a:xfrm>
          <a:prstGeom prst="rect">
            <a:avLst/>
          </a:prstGeom>
          <a:noFill/>
        </p:spPr>
        <p:txBody>
          <a:bodyPr wrap="square" rtlCol="0">
            <a:spAutoFit/>
          </a:bodyPr>
          <a:lstStyle/>
          <a:p>
            <a:pPr algn="ctr"/>
            <a:r>
              <a:rPr lang="pl-PL" i="1" dirty="0"/>
              <a:t>Psy na smyczy</a:t>
            </a:r>
            <a:r>
              <a:rPr lang="pl-PL" dirty="0"/>
              <a:t> (1775)</a:t>
            </a:r>
          </a:p>
        </p:txBody>
      </p:sp>
      <p:pic>
        <p:nvPicPr>
          <p:cNvPr id="10" name="Obraz 9"/>
          <p:cNvPicPr>
            <a:picLocks noChangeAspect="1"/>
          </p:cNvPicPr>
          <p:nvPr/>
        </p:nvPicPr>
        <p:blipFill>
          <a:blip r:embed="rId5"/>
          <a:stretch>
            <a:fillRect/>
          </a:stretch>
        </p:blipFill>
        <p:spPr>
          <a:xfrm>
            <a:off x="4223309" y="1474076"/>
            <a:ext cx="2795445" cy="3347545"/>
          </a:xfrm>
          <a:prstGeom prst="rect">
            <a:avLst/>
          </a:prstGeom>
        </p:spPr>
      </p:pic>
      <p:sp>
        <p:nvSpPr>
          <p:cNvPr id="11" name="pole tekstowe 10"/>
          <p:cNvSpPr txBox="1"/>
          <p:nvPr/>
        </p:nvSpPr>
        <p:spPr>
          <a:xfrm>
            <a:off x="4154691" y="4863845"/>
            <a:ext cx="2927613" cy="338554"/>
          </a:xfrm>
          <a:prstGeom prst="rect">
            <a:avLst/>
          </a:prstGeom>
          <a:noFill/>
        </p:spPr>
        <p:txBody>
          <a:bodyPr wrap="square" rtlCol="0">
            <a:spAutoFit/>
          </a:bodyPr>
          <a:lstStyle/>
          <a:p>
            <a:pPr algn="ctr"/>
            <a:r>
              <a:rPr lang="pl-PL" sz="1600" i="1" dirty="0"/>
              <a:t>Sprzedawca fajansów</a:t>
            </a:r>
            <a:r>
              <a:rPr lang="pl-PL" sz="1600" dirty="0"/>
              <a:t> (1779)</a:t>
            </a:r>
          </a:p>
        </p:txBody>
      </p:sp>
    </p:spTree>
    <p:extLst>
      <p:ext uri="{BB962C8B-B14F-4D97-AF65-F5344CB8AC3E}">
        <p14:creationId xmlns:p14="http://schemas.microsoft.com/office/powerpoint/2010/main" val="13922618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4294967295"/>
          </p:nvPr>
        </p:nvPicPr>
        <p:blipFill>
          <a:blip r:embed="rId2"/>
          <a:stretch>
            <a:fillRect/>
          </a:stretch>
        </p:blipFill>
        <p:spPr>
          <a:xfrm>
            <a:off x="362032" y="229038"/>
            <a:ext cx="3297238" cy="4051300"/>
          </a:xfrm>
          <a:prstGeom prst="rect">
            <a:avLst/>
          </a:prstGeom>
        </p:spPr>
      </p:pic>
      <p:sp>
        <p:nvSpPr>
          <p:cNvPr id="4" name="pole tekstowe 3"/>
          <p:cNvSpPr txBox="1"/>
          <p:nvPr/>
        </p:nvSpPr>
        <p:spPr>
          <a:xfrm>
            <a:off x="691603" y="4280338"/>
            <a:ext cx="2638096" cy="1107996"/>
          </a:xfrm>
          <a:prstGeom prst="rect">
            <a:avLst/>
          </a:prstGeom>
          <a:noFill/>
        </p:spPr>
        <p:txBody>
          <a:bodyPr wrap="square" rtlCol="0">
            <a:spAutoFit/>
          </a:bodyPr>
          <a:lstStyle/>
          <a:p>
            <a:pPr algn="ctr"/>
            <a:r>
              <a:rPr lang="es-ES" sz="1600" dirty="0"/>
              <a:t>Diego Rodríguez de Silva y </a:t>
            </a:r>
            <a:r>
              <a:rPr lang="es-ES" sz="1600" dirty="0" smtClean="0"/>
              <a:t>Velázquez</a:t>
            </a:r>
            <a:r>
              <a:rPr lang="pl-PL" sz="1600" dirty="0" smtClean="0"/>
              <a:t> </a:t>
            </a:r>
          </a:p>
          <a:p>
            <a:pPr algn="ctr"/>
            <a:r>
              <a:rPr lang="pl-PL" sz="1600" dirty="0" smtClean="0"/>
              <a:t>(06.06.1599-06.08.1660)</a:t>
            </a:r>
          </a:p>
          <a:p>
            <a:pPr algn="ctr"/>
            <a:r>
              <a:rPr lang="pl-PL" sz="1600" i="1" dirty="0"/>
              <a:t>Autoportret</a:t>
            </a:r>
            <a:r>
              <a:rPr lang="pl-PL" sz="1600" dirty="0"/>
              <a:t>, 1643</a:t>
            </a:r>
          </a:p>
        </p:txBody>
      </p:sp>
      <p:pic>
        <p:nvPicPr>
          <p:cNvPr id="8" name="Obraz 7"/>
          <p:cNvPicPr>
            <a:picLocks noChangeAspect="1"/>
          </p:cNvPicPr>
          <p:nvPr/>
        </p:nvPicPr>
        <p:blipFill>
          <a:blip r:embed="rId3"/>
          <a:stretch>
            <a:fillRect/>
          </a:stretch>
        </p:blipFill>
        <p:spPr>
          <a:xfrm>
            <a:off x="3988841" y="623454"/>
            <a:ext cx="4287224" cy="4935666"/>
          </a:xfrm>
          <a:prstGeom prst="rect">
            <a:avLst/>
          </a:prstGeom>
        </p:spPr>
      </p:pic>
      <p:sp>
        <p:nvSpPr>
          <p:cNvPr id="9" name="pole tekstowe 8"/>
          <p:cNvSpPr txBox="1"/>
          <p:nvPr/>
        </p:nvSpPr>
        <p:spPr>
          <a:xfrm>
            <a:off x="4751077" y="5574175"/>
            <a:ext cx="2762752" cy="369332"/>
          </a:xfrm>
          <a:prstGeom prst="rect">
            <a:avLst/>
          </a:prstGeom>
          <a:noFill/>
        </p:spPr>
        <p:txBody>
          <a:bodyPr wrap="square" rtlCol="0">
            <a:spAutoFit/>
          </a:bodyPr>
          <a:lstStyle/>
          <a:p>
            <a:pPr algn="ctr"/>
            <a:r>
              <a:rPr lang="pl-PL" i="1" dirty="0"/>
              <a:t>Panny dworskie</a:t>
            </a:r>
            <a:r>
              <a:rPr lang="pl-PL" dirty="0"/>
              <a:t> (1656)</a:t>
            </a:r>
          </a:p>
        </p:txBody>
      </p:sp>
      <p:pic>
        <p:nvPicPr>
          <p:cNvPr id="10" name="Obraz 9"/>
          <p:cNvPicPr>
            <a:picLocks noChangeAspect="1"/>
          </p:cNvPicPr>
          <p:nvPr/>
        </p:nvPicPr>
        <p:blipFill>
          <a:blip r:embed="rId4"/>
          <a:stretch>
            <a:fillRect/>
          </a:stretch>
        </p:blipFill>
        <p:spPr>
          <a:xfrm>
            <a:off x="8513514" y="604852"/>
            <a:ext cx="3604346" cy="2486435"/>
          </a:xfrm>
          <a:prstGeom prst="rect">
            <a:avLst/>
          </a:prstGeom>
        </p:spPr>
      </p:pic>
      <p:sp>
        <p:nvSpPr>
          <p:cNvPr id="11" name="pole tekstowe 10"/>
          <p:cNvSpPr txBox="1"/>
          <p:nvPr/>
        </p:nvSpPr>
        <p:spPr>
          <a:xfrm>
            <a:off x="8935207" y="3091287"/>
            <a:ext cx="2750872" cy="646331"/>
          </a:xfrm>
          <a:prstGeom prst="rect">
            <a:avLst/>
          </a:prstGeom>
          <a:noFill/>
        </p:spPr>
        <p:txBody>
          <a:bodyPr wrap="square" rtlCol="0">
            <a:spAutoFit/>
          </a:bodyPr>
          <a:lstStyle/>
          <a:p>
            <a:pPr algn="ctr"/>
            <a:r>
              <a:rPr lang="pl-PL" i="1" dirty="0"/>
              <a:t>Baśń o Arachne</a:t>
            </a:r>
            <a:r>
              <a:rPr lang="pl-PL" dirty="0"/>
              <a:t> </a:t>
            </a:r>
            <a:endParaRPr lang="pl-PL" dirty="0" smtClean="0"/>
          </a:p>
          <a:p>
            <a:pPr algn="ctr"/>
            <a:r>
              <a:rPr lang="pl-PL" dirty="0" smtClean="0"/>
              <a:t>(</a:t>
            </a:r>
            <a:r>
              <a:rPr lang="pl-PL" dirty="0"/>
              <a:t>ok. 1656)</a:t>
            </a:r>
          </a:p>
        </p:txBody>
      </p:sp>
      <p:pic>
        <p:nvPicPr>
          <p:cNvPr id="3" name="Obraz 2"/>
          <p:cNvPicPr>
            <a:picLocks noChangeAspect="1"/>
          </p:cNvPicPr>
          <p:nvPr/>
        </p:nvPicPr>
        <p:blipFill>
          <a:blip r:embed="rId5"/>
          <a:stretch>
            <a:fillRect/>
          </a:stretch>
        </p:blipFill>
        <p:spPr>
          <a:xfrm>
            <a:off x="8513514" y="3681425"/>
            <a:ext cx="3327991" cy="2305822"/>
          </a:xfrm>
          <a:prstGeom prst="rect">
            <a:avLst/>
          </a:prstGeom>
        </p:spPr>
      </p:pic>
      <p:sp>
        <p:nvSpPr>
          <p:cNvPr id="12" name="pole tekstowe 11"/>
          <p:cNvSpPr txBox="1"/>
          <p:nvPr/>
        </p:nvSpPr>
        <p:spPr>
          <a:xfrm>
            <a:off x="9156017" y="5989182"/>
            <a:ext cx="2042984" cy="369332"/>
          </a:xfrm>
          <a:prstGeom prst="rect">
            <a:avLst/>
          </a:prstGeom>
          <a:noFill/>
        </p:spPr>
        <p:txBody>
          <a:bodyPr wrap="square" rtlCol="0">
            <a:spAutoFit/>
          </a:bodyPr>
          <a:lstStyle/>
          <a:p>
            <a:pPr algn="ctr"/>
            <a:r>
              <a:rPr lang="pl-PL" i="1" dirty="0" smtClean="0"/>
              <a:t>Parasol </a:t>
            </a:r>
            <a:r>
              <a:rPr lang="pl-PL" dirty="0" smtClean="0"/>
              <a:t>(1777)</a:t>
            </a:r>
            <a:endParaRPr lang="pl-PL" i="1" dirty="0"/>
          </a:p>
        </p:txBody>
      </p:sp>
    </p:spTree>
    <p:extLst>
      <p:ext uri="{BB962C8B-B14F-4D97-AF65-F5344CB8AC3E}">
        <p14:creationId xmlns:p14="http://schemas.microsoft.com/office/powerpoint/2010/main" val="23114618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757698" y="761385"/>
            <a:ext cx="3724275" cy="2568575"/>
          </a:xfrm>
        </p:spPr>
      </p:pic>
      <p:pic>
        <p:nvPicPr>
          <p:cNvPr id="4" name="Obraz 3"/>
          <p:cNvPicPr>
            <a:picLocks noChangeAspect="1"/>
          </p:cNvPicPr>
          <p:nvPr/>
        </p:nvPicPr>
        <p:blipFill>
          <a:blip r:embed="rId3"/>
          <a:stretch>
            <a:fillRect/>
          </a:stretch>
        </p:blipFill>
        <p:spPr>
          <a:xfrm>
            <a:off x="470132" y="802451"/>
            <a:ext cx="3336805" cy="4287795"/>
          </a:xfrm>
          <a:prstGeom prst="rect">
            <a:avLst/>
          </a:prstGeom>
        </p:spPr>
      </p:pic>
      <p:sp>
        <p:nvSpPr>
          <p:cNvPr id="5" name="pole tekstowe 4"/>
          <p:cNvSpPr txBox="1"/>
          <p:nvPr/>
        </p:nvSpPr>
        <p:spPr>
          <a:xfrm>
            <a:off x="758696" y="5090246"/>
            <a:ext cx="2759676" cy="461665"/>
          </a:xfrm>
          <a:prstGeom prst="rect">
            <a:avLst/>
          </a:prstGeom>
          <a:noFill/>
        </p:spPr>
        <p:txBody>
          <a:bodyPr wrap="square" rtlCol="0">
            <a:spAutoFit/>
          </a:bodyPr>
          <a:lstStyle/>
          <a:p>
            <a:pPr algn="ctr"/>
            <a:r>
              <a:rPr lang="pl-PL" sz="1200" dirty="0"/>
              <a:t>Salvador </a:t>
            </a:r>
            <a:r>
              <a:rPr lang="pl-PL" sz="1200" dirty="0" err="1"/>
              <a:t>Dalí</a:t>
            </a:r>
            <a:r>
              <a:rPr lang="pl-PL" sz="1200" dirty="0"/>
              <a:t> – zdjęcie autorstwa Carla Van </a:t>
            </a:r>
            <a:r>
              <a:rPr lang="pl-PL" sz="1200" dirty="0" err="1"/>
              <a:t>Vechtena</a:t>
            </a:r>
            <a:r>
              <a:rPr lang="pl-PL" sz="1200" dirty="0"/>
              <a:t> (1939) </a:t>
            </a:r>
          </a:p>
        </p:txBody>
      </p:sp>
      <p:sp>
        <p:nvSpPr>
          <p:cNvPr id="7" name="pole tekstowe 6"/>
          <p:cNvSpPr txBox="1"/>
          <p:nvPr/>
        </p:nvSpPr>
        <p:spPr>
          <a:xfrm>
            <a:off x="7980506" y="3329960"/>
            <a:ext cx="3278660" cy="461665"/>
          </a:xfrm>
          <a:prstGeom prst="rect">
            <a:avLst/>
          </a:prstGeom>
          <a:noFill/>
        </p:spPr>
        <p:txBody>
          <a:bodyPr wrap="square" rtlCol="0">
            <a:spAutoFit/>
          </a:bodyPr>
          <a:lstStyle/>
          <a:p>
            <a:pPr algn="ctr"/>
            <a:r>
              <a:rPr lang="pl-PL" sz="1200" dirty="0" smtClean="0"/>
              <a:t>„Łabędzie </a:t>
            </a:r>
            <a:r>
              <a:rPr lang="pl-PL" sz="1200" dirty="0"/>
              <a:t>o</a:t>
            </a:r>
            <a:r>
              <a:rPr lang="pl-PL" sz="1200" dirty="0" smtClean="0"/>
              <a:t>dbijające się w wodzie jako słonie”</a:t>
            </a:r>
            <a:endParaRPr lang="pl-PL" sz="1200" dirty="0"/>
          </a:p>
        </p:txBody>
      </p:sp>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653" y="1136140"/>
            <a:ext cx="2560794" cy="3490267"/>
          </a:xfrm>
          <a:prstGeom prst="rect">
            <a:avLst/>
          </a:prstGeom>
        </p:spPr>
      </p:pic>
      <p:sp>
        <p:nvSpPr>
          <p:cNvPr id="9" name="pole tekstowe 8"/>
          <p:cNvSpPr txBox="1"/>
          <p:nvPr/>
        </p:nvSpPr>
        <p:spPr>
          <a:xfrm>
            <a:off x="4504625" y="4673788"/>
            <a:ext cx="2364850" cy="276999"/>
          </a:xfrm>
          <a:prstGeom prst="rect">
            <a:avLst/>
          </a:prstGeom>
          <a:noFill/>
        </p:spPr>
        <p:txBody>
          <a:bodyPr wrap="square" rtlCol="0">
            <a:spAutoFit/>
          </a:bodyPr>
          <a:lstStyle/>
          <a:p>
            <a:pPr algn="ctr"/>
            <a:r>
              <a:rPr lang="pl-PL" sz="1200" dirty="0" smtClean="0"/>
              <a:t>„Spokojny </a:t>
            </a:r>
            <a:r>
              <a:rPr lang="pl-PL" sz="1200" dirty="0"/>
              <a:t>jak płonąca </a:t>
            </a:r>
            <a:r>
              <a:rPr lang="pl-PL" sz="1200" dirty="0" smtClean="0"/>
              <a:t>żyrafa”</a:t>
            </a:r>
            <a:endParaRPr lang="pl-PL" sz="1200" dirty="0"/>
          </a:p>
        </p:txBody>
      </p:sp>
      <p:pic>
        <p:nvPicPr>
          <p:cNvPr id="10" name="Obraz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301" y="3887440"/>
            <a:ext cx="3337396" cy="2471967"/>
          </a:xfrm>
          <a:prstGeom prst="rect">
            <a:avLst/>
          </a:prstGeom>
        </p:spPr>
      </p:pic>
      <p:sp>
        <p:nvSpPr>
          <p:cNvPr id="11" name="pole tekstowe 10"/>
          <p:cNvSpPr txBox="1"/>
          <p:nvPr/>
        </p:nvSpPr>
        <p:spPr>
          <a:xfrm>
            <a:off x="7483712" y="6359407"/>
            <a:ext cx="2998573" cy="276999"/>
          </a:xfrm>
          <a:prstGeom prst="rect">
            <a:avLst/>
          </a:prstGeom>
          <a:noFill/>
        </p:spPr>
        <p:txBody>
          <a:bodyPr wrap="square" rtlCol="0">
            <a:spAutoFit/>
          </a:bodyPr>
          <a:lstStyle/>
          <a:p>
            <a:pPr algn="ctr"/>
            <a:r>
              <a:rPr lang="pl-PL" sz="1200" dirty="0" smtClean="0"/>
              <a:t>„Sen”</a:t>
            </a:r>
            <a:endParaRPr lang="pl-PL" sz="1200" dirty="0"/>
          </a:p>
        </p:txBody>
      </p:sp>
      <p:pic>
        <p:nvPicPr>
          <p:cNvPr id="12" name="Obraz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30" y="5551911"/>
            <a:ext cx="1054556" cy="1198359"/>
          </a:xfrm>
          <a:prstGeom prst="rect">
            <a:avLst/>
          </a:prstGeom>
        </p:spPr>
      </p:pic>
    </p:spTree>
    <p:extLst>
      <p:ext uri="{BB962C8B-B14F-4D97-AF65-F5344CB8AC3E}">
        <p14:creationId xmlns:p14="http://schemas.microsoft.com/office/powerpoint/2010/main" val="9677180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Architektura</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9848" y="2093976"/>
            <a:ext cx="9723120" cy="4051300"/>
          </a:xfrm>
        </p:spPr>
      </p:pic>
      <p:sp>
        <p:nvSpPr>
          <p:cNvPr id="5" name="pole tekstowe 4"/>
          <p:cNvSpPr txBox="1"/>
          <p:nvPr/>
        </p:nvSpPr>
        <p:spPr>
          <a:xfrm>
            <a:off x="2087221" y="6145276"/>
            <a:ext cx="8023654" cy="369332"/>
          </a:xfrm>
          <a:prstGeom prst="rect">
            <a:avLst/>
          </a:prstGeom>
          <a:noFill/>
        </p:spPr>
        <p:txBody>
          <a:bodyPr wrap="square" rtlCol="0">
            <a:spAutoFit/>
          </a:bodyPr>
          <a:lstStyle/>
          <a:p>
            <a:pPr algn="ctr"/>
            <a:r>
              <a:rPr lang="pl-PL" dirty="0" err="1"/>
              <a:t>Palacio</a:t>
            </a:r>
            <a:r>
              <a:rPr lang="pl-PL" dirty="0"/>
              <a:t> Real </a:t>
            </a:r>
            <a:r>
              <a:rPr lang="pl-PL" dirty="0" err="1"/>
              <a:t>Madrid</a:t>
            </a:r>
            <a:r>
              <a:rPr lang="pl-PL" dirty="0"/>
              <a:t> </a:t>
            </a:r>
            <a:r>
              <a:rPr lang="pl-PL" dirty="0" smtClean="0"/>
              <a:t>- Pałac </a:t>
            </a:r>
            <a:r>
              <a:rPr lang="pl-PL" dirty="0"/>
              <a:t>Królewski w Madrycie</a:t>
            </a:r>
          </a:p>
        </p:txBody>
      </p:sp>
    </p:spTree>
    <p:extLst>
      <p:ext uri="{BB962C8B-B14F-4D97-AF65-F5344CB8AC3E}">
        <p14:creationId xmlns:p14="http://schemas.microsoft.com/office/powerpoint/2010/main" val="310017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Flaga</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780" y="2123098"/>
            <a:ext cx="4383311" cy="2850865"/>
          </a:xfrm>
        </p:spPr>
      </p:pic>
      <p:sp>
        <p:nvSpPr>
          <p:cNvPr id="7" name="pole tekstowe 6"/>
          <p:cNvSpPr txBox="1"/>
          <p:nvPr/>
        </p:nvSpPr>
        <p:spPr>
          <a:xfrm>
            <a:off x="1277607" y="4956728"/>
            <a:ext cx="2365695" cy="369332"/>
          </a:xfrm>
          <a:prstGeom prst="rect">
            <a:avLst/>
          </a:prstGeom>
          <a:noFill/>
        </p:spPr>
        <p:txBody>
          <a:bodyPr wrap="square" rtlCol="0">
            <a:spAutoFit/>
          </a:bodyPr>
          <a:lstStyle/>
          <a:p>
            <a:pPr algn="ctr"/>
            <a:r>
              <a:rPr lang="pl-PL" dirty="0" smtClean="0"/>
              <a:t>Wymiarowanie flagi</a:t>
            </a:r>
          </a:p>
        </p:txBody>
      </p:sp>
      <p:pic>
        <p:nvPicPr>
          <p:cNvPr id="9" name="Obraz 8"/>
          <p:cNvPicPr>
            <a:picLocks noChangeAspect="1"/>
          </p:cNvPicPr>
          <p:nvPr/>
        </p:nvPicPr>
        <p:blipFill>
          <a:blip r:embed="rId3"/>
          <a:stretch>
            <a:fillRect/>
          </a:stretch>
        </p:blipFill>
        <p:spPr>
          <a:xfrm>
            <a:off x="6099048" y="1974729"/>
            <a:ext cx="4747680" cy="3166665"/>
          </a:xfrm>
          <a:prstGeom prst="rect">
            <a:avLst/>
          </a:prstGeom>
        </p:spPr>
      </p:pic>
      <p:sp>
        <p:nvSpPr>
          <p:cNvPr id="10" name="pole tekstowe 9"/>
          <p:cNvSpPr txBox="1"/>
          <p:nvPr/>
        </p:nvSpPr>
        <p:spPr>
          <a:xfrm>
            <a:off x="7238929" y="5141394"/>
            <a:ext cx="2835479" cy="369332"/>
          </a:xfrm>
          <a:prstGeom prst="rect">
            <a:avLst/>
          </a:prstGeom>
          <a:noFill/>
        </p:spPr>
        <p:txBody>
          <a:bodyPr wrap="square" rtlCol="0">
            <a:spAutoFit/>
          </a:bodyPr>
          <a:lstStyle/>
          <a:p>
            <a:pPr algn="ctr"/>
            <a:r>
              <a:rPr lang="pl-PL" dirty="0" smtClean="0"/>
              <a:t>Obecna flaga Hiszpanii</a:t>
            </a:r>
          </a:p>
        </p:txBody>
      </p:sp>
    </p:spTree>
    <p:extLst>
      <p:ext uri="{BB962C8B-B14F-4D97-AF65-F5344CB8AC3E}">
        <p14:creationId xmlns:p14="http://schemas.microsoft.com/office/powerpoint/2010/main" val="54816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000">
        <p15:prstTrans prst="wind"/>
      </p:transition>
    </mc:Choice>
    <mc:Fallback xmlns="">
      <p:transition spd="slow"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336972" y="613911"/>
            <a:ext cx="7416628" cy="4940580"/>
          </a:xfrm>
          <a:prstGeom prst="rect">
            <a:avLst/>
          </a:prstGeom>
        </p:spPr>
      </p:pic>
      <p:sp>
        <p:nvSpPr>
          <p:cNvPr id="3" name="Prostokąt 2"/>
          <p:cNvSpPr/>
          <p:nvPr/>
        </p:nvSpPr>
        <p:spPr>
          <a:xfrm>
            <a:off x="2156240" y="5554491"/>
            <a:ext cx="7778091" cy="369332"/>
          </a:xfrm>
          <a:prstGeom prst="rect">
            <a:avLst/>
          </a:prstGeom>
        </p:spPr>
        <p:txBody>
          <a:bodyPr wrap="none">
            <a:spAutoFit/>
          </a:bodyPr>
          <a:lstStyle/>
          <a:p>
            <a:r>
              <a:rPr lang="pl-PL" dirty="0" err="1"/>
              <a:t>Sagrada</a:t>
            </a:r>
            <a:r>
              <a:rPr lang="pl-PL" dirty="0"/>
              <a:t> </a:t>
            </a:r>
            <a:r>
              <a:rPr lang="pl-PL" dirty="0" smtClean="0"/>
              <a:t>Familia en Barcelona – Katedra Świętej Rodziny w Barcelonie</a:t>
            </a:r>
            <a:endParaRPr lang="pl-PL" dirty="0"/>
          </a:p>
        </p:txBody>
      </p:sp>
    </p:spTree>
    <p:extLst>
      <p:ext uri="{BB962C8B-B14F-4D97-AF65-F5344CB8AC3E}">
        <p14:creationId xmlns:p14="http://schemas.microsoft.com/office/powerpoint/2010/main" val="3151771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487282" y="5311346"/>
            <a:ext cx="9530173" cy="369332"/>
          </a:xfrm>
          <a:prstGeom prst="rect">
            <a:avLst/>
          </a:prstGeom>
        </p:spPr>
        <p:txBody>
          <a:bodyPr wrap="none">
            <a:spAutoFit/>
          </a:bodyPr>
          <a:lstStyle/>
          <a:p>
            <a:r>
              <a:rPr lang="pl-PL" dirty="0" err="1"/>
              <a:t>Casa</a:t>
            </a:r>
            <a:r>
              <a:rPr lang="pl-PL" dirty="0"/>
              <a:t> </a:t>
            </a:r>
            <a:r>
              <a:rPr lang="pl-PL" dirty="0" err="1" smtClean="0"/>
              <a:t>Milà</a:t>
            </a:r>
            <a:r>
              <a:rPr lang="pl-PL" dirty="0"/>
              <a:t> (La </a:t>
            </a:r>
            <a:r>
              <a:rPr lang="pl-PL" dirty="0" err="1"/>
              <a:t>Pedrera</a:t>
            </a:r>
            <a:r>
              <a:rPr lang="pl-PL" dirty="0"/>
              <a:t>, dom Mili) – budynek w Barcelonie powstały w latach 1906-1910</a:t>
            </a:r>
          </a:p>
        </p:txBody>
      </p:sp>
      <p:pic>
        <p:nvPicPr>
          <p:cNvPr id="4" name="Obraz 3"/>
          <p:cNvPicPr>
            <a:picLocks noChangeAspect="1"/>
          </p:cNvPicPr>
          <p:nvPr/>
        </p:nvPicPr>
        <p:blipFill>
          <a:blip r:embed="rId2"/>
          <a:stretch>
            <a:fillRect/>
          </a:stretch>
        </p:blipFill>
        <p:spPr>
          <a:xfrm>
            <a:off x="1327134" y="1299519"/>
            <a:ext cx="9850468" cy="4011827"/>
          </a:xfrm>
          <a:prstGeom prst="rect">
            <a:avLst/>
          </a:prstGeom>
        </p:spPr>
      </p:pic>
    </p:spTree>
    <p:extLst>
      <p:ext uri="{BB962C8B-B14F-4D97-AF65-F5344CB8AC3E}">
        <p14:creationId xmlns:p14="http://schemas.microsoft.com/office/powerpoint/2010/main" val="1052570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19712" y="5559166"/>
            <a:ext cx="3874779" cy="369332"/>
          </a:xfrm>
          <a:prstGeom prst="rect">
            <a:avLst/>
          </a:prstGeom>
        </p:spPr>
        <p:txBody>
          <a:bodyPr wrap="none">
            <a:spAutoFit/>
          </a:bodyPr>
          <a:lstStyle/>
          <a:p>
            <a:pPr algn="ctr"/>
            <a:r>
              <a:rPr lang="pl-PL" dirty="0" err="1"/>
              <a:t>Casa</a:t>
            </a:r>
            <a:r>
              <a:rPr lang="pl-PL" dirty="0"/>
              <a:t> </a:t>
            </a:r>
            <a:r>
              <a:rPr lang="pl-PL" dirty="0" err="1" smtClean="0"/>
              <a:t>Batlló</a:t>
            </a:r>
            <a:r>
              <a:rPr lang="pl-PL" dirty="0" smtClean="0"/>
              <a:t> – budynek mieszkalny</a:t>
            </a:r>
            <a:endParaRPr lang="pl-PL" dirty="0"/>
          </a:p>
        </p:txBody>
      </p:sp>
      <p:pic>
        <p:nvPicPr>
          <p:cNvPr id="3" name="Obraz 2"/>
          <p:cNvPicPr>
            <a:picLocks noChangeAspect="1"/>
          </p:cNvPicPr>
          <p:nvPr/>
        </p:nvPicPr>
        <p:blipFill>
          <a:blip r:embed="rId2"/>
          <a:stretch>
            <a:fillRect/>
          </a:stretch>
        </p:blipFill>
        <p:spPr>
          <a:xfrm>
            <a:off x="2056627" y="510916"/>
            <a:ext cx="7600950" cy="5048250"/>
          </a:xfrm>
          <a:prstGeom prst="rect">
            <a:avLst/>
          </a:prstGeom>
        </p:spPr>
      </p:pic>
    </p:spTree>
    <p:extLst>
      <p:ext uri="{BB962C8B-B14F-4D97-AF65-F5344CB8AC3E}">
        <p14:creationId xmlns:p14="http://schemas.microsoft.com/office/powerpoint/2010/main" val="3343941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907059" y="5803042"/>
            <a:ext cx="8081319" cy="369332"/>
          </a:xfrm>
          <a:prstGeom prst="rect">
            <a:avLst/>
          </a:prstGeom>
        </p:spPr>
        <p:txBody>
          <a:bodyPr wrap="square">
            <a:spAutoFit/>
          </a:bodyPr>
          <a:lstStyle/>
          <a:p>
            <a:pPr algn="ctr"/>
            <a:r>
              <a:rPr lang="pl-PL" dirty="0"/>
              <a:t>Park </a:t>
            </a:r>
            <a:r>
              <a:rPr lang="pl-PL" dirty="0" err="1"/>
              <a:t>Güell</a:t>
            </a:r>
            <a:r>
              <a:rPr lang="pl-PL" dirty="0"/>
              <a:t> – duży ogród z elementami architektonicznymi w Barcelonie</a:t>
            </a:r>
          </a:p>
        </p:txBody>
      </p:sp>
      <p:pic>
        <p:nvPicPr>
          <p:cNvPr id="3" name="Obraz 2"/>
          <p:cNvPicPr>
            <a:picLocks noChangeAspect="1"/>
          </p:cNvPicPr>
          <p:nvPr/>
        </p:nvPicPr>
        <p:blipFill>
          <a:blip r:embed="rId2"/>
          <a:stretch>
            <a:fillRect/>
          </a:stretch>
        </p:blipFill>
        <p:spPr>
          <a:xfrm>
            <a:off x="1911178" y="411892"/>
            <a:ext cx="8077200" cy="5391150"/>
          </a:xfrm>
          <a:prstGeom prst="rect">
            <a:avLst/>
          </a:prstGeom>
        </p:spPr>
      </p:pic>
    </p:spTree>
    <p:extLst>
      <p:ext uri="{BB962C8B-B14F-4D97-AF65-F5344CB8AC3E}">
        <p14:creationId xmlns:p14="http://schemas.microsoft.com/office/powerpoint/2010/main" val="3350347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069461" y="543697"/>
            <a:ext cx="8063079" cy="5354712"/>
          </a:xfrm>
          <a:prstGeom prst="rect">
            <a:avLst/>
          </a:prstGeom>
        </p:spPr>
      </p:pic>
      <p:sp>
        <p:nvSpPr>
          <p:cNvPr id="3" name="Prostokąt 2"/>
          <p:cNvSpPr/>
          <p:nvPr/>
        </p:nvSpPr>
        <p:spPr>
          <a:xfrm>
            <a:off x="3273944" y="5898526"/>
            <a:ext cx="5654112" cy="369332"/>
          </a:xfrm>
          <a:prstGeom prst="rect">
            <a:avLst/>
          </a:prstGeom>
        </p:spPr>
        <p:txBody>
          <a:bodyPr wrap="none">
            <a:spAutoFit/>
          </a:bodyPr>
          <a:lstStyle/>
          <a:p>
            <a:r>
              <a:rPr lang="pl-PL" dirty="0"/>
              <a:t>Alhambra – warowny zespół pałacowy w Grenadzie</a:t>
            </a:r>
          </a:p>
        </p:txBody>
      </p:sp>
    </p:spTree>
    <p:extLst>
      <p:ext uri="{BB962C8B-B14F-4D97-AF65-F5344CB8AC3E}">
        <p14:creationId xmlns:p14="http://schemas.microsoft.com/office/powerpoint/2010/main" val="1325594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31755" y="692510"/>
            <a:ext cx="10058400" cy="1609344"/>
          </a:xfrm>
        </p:spPr>
        <p:txBody>
          <a:bodyPr/>
          <a:lstStyle/>
          <a:p>
            <a:pPr algn="ctr"/>
            <a:r>
              <a:rPr lang="pl-PL" dirty="0" smtClean="0"/>
              <a:t>muzyka</a:t>
            </a:r>
            <a:endParaRPr lang="pl-PL" dirty="0"/>
          </a:p>
        </p:txBody>
      </p:sp>
      <p:sp>
        <p:nvSpPr>
          <p:cNvPr id="3" name="Symbol zastępczy zawartości 2"/>
          <p:cNvSpPr>
            <a:spLocks noGrp="1"/>
          </p:cNvSpPr>
          <p:nvPr>
            <p:ph idx="1"/>
          </p:nvPr>
        </p:nvSpPr>
        <p:spPr>
          <a:xfrm>
            <a:off x="1045133" y="2634699"/>
            <a:ext cx="10058400" cy="4050792"/>
          </a:xfrm>
        </p:spPr>
        <p:txBody>
          <a:bodyPr>
            <a:normAutofit fontScale="77500" lnSpcReduction="20000"/>
          </a:bodyPr>
          <a:lstStyle/>
          <a:p>
            <a:r>
              <a:rPr lang="pl-PL" dirty="0" smtClean="0"/>
              <a:t>Muzyka hiszpańska przez wiele stuleci kształtowana była przez liczne, zmieniające się wraz z upływem czasu, wpływy kulturowe. W epoce średniowiecza tzw. śpiew wizygocki (liturgiczny) przeobraził się w tzw. mozarabski, aby wreszcie przeważyły w nim elementy muzyki chrześcijańskiej. </a:t>
            </a:r>
          </a:p>
          <a:p>
            <a:r>
              <a:rPr lang="pl-PL" dirty="0" smtClean="0"/>
              <a:t>W </a:t>
            </a:r>
            <a:r>
              <a:rPr lang="pl-PL" dirty="0"/>
              <a:t>XVI wieku nastąpił rozkwit religijnej polifonii wokalnej, a także muzyki organowej i lutniowej. </a:t>
            </a:r>
            <a:endParaRPr lang="pl-PL" dirty="0" smtClean="0"/>
          </a:p>
          <a:p>
            <a:r>
              <a:rPr lang="pl-PL" dirty="0" smtClean="0"/>
              <a:t>W </a:t>
            </a:r>
            <a:r>
              <a:rPr lang="pl-PL" dirty="0"/>
              <a:t>XVII wieku powstała forma opery tzw. </a:t>
            </a:r>
            <a:r>
              <a:rPr lang="pl-PL" dirty="0" err="1"/>
              <a:t>zarzuela</a:t>
            </a:r>
            <a:r>
              <a:rPr lang="pl-PL" dirty="0"/>
              <a:t>, która podlegała ciągłym ewaluacjom w następnych stuleciach w popularną hiszpańską tonadillę i sainete. Muzyka hiszpańska poddana była w owym czasie oddziaływaniu trendów neapolitańskich (działalność włoskiego śpiewaka, kastrata – </a:t>
            </a:r>
            <a:r>
              <a:rPr lang="pl-PL" dirty="0" err="1"/>
              <a:t>Farinellego</a:t>
            </a:r>
            <a:r>
              <a:rPr lang="pl-PL" dirty="0"/>
              <a:t>). </a:t>
            </a:r>
            <a:endParaRPr lang="pl-PL" dirty="0" smtClean="0"/>
          </a:p>
          <a:p>
            <a:r>
              <a:rPr lang="pl-PL" dirty="0" smtClean="0"/>
              <a:t>XIX </a:t>
            </a:r>
            <a:r>
              <a:rPr lang="pl-PL" dirty="0"/>
              <a:t>wieku muzycy hiszpańscy podjęli próbę wyzwolenia się spod obcych wpływów i wskrzeszenia tradycyjnej, narodowej opery (F. </a:t>
            </a:r>
            <a:r>
              <a:rPr lang="pl-PL" dirty="0" err="1"/>
              <a:t>Pedrell</a:t>
            </a:r>
            <a:r>
              <a:rPr lang="pl-PL" dirty="0"/>
              <a:t>). Powstawały liczne konserwatoria, które kontynuowały rozwój szkoły narodowej. Jej cechami charakterystycznymi jest powrót do korzeni ludowych oraz specyficzne dla muzyki hiszpańskiej zróżnicowanie regionalne, wynikające z przemieszania kulturowego w Hiszpanii (m.in. kultura arabska, żydowska czy cygańska). Powstało wiele narodowych tańców, charakterystycznych dla Hiszpanii takich jak: Flamenco, czy Pasodoble. </a:t>
            </a:r>
            <a:endParaRPr lang="pl-PL" dirty="0" smtClean="0"/>
          </a:p>
          <a:p>
            <a:r>
              <a:rPr lang="pl-PL" dirty="0" smtClean="0"/>
              <a:t>Hiszpania </a:t>
            </a:r>
            <a:r>
              <a:rPr lang="pl-PL" dirty="0"/>
              <a:t>słynie także ze znanych na cały świat wykonawców operowych, np. José Carreras, </a:t>
            </a:r>
            <a:r>
              <a:rPr lang="pl-PL" dirty="0" err="1"/>
              <a:t>Plácido</a:t>
            </a:r>
            <a:r>
              <a:rPr lang="pl-PL" dirty="0"/>
              <a:t> Domingo i Montserrat </a:t>
            </a:r>
            <a:r>
              <a:rPr lang="pl-PL" dirty="0" err="1"/>
              <a:t>Caballé</a:t>
            </a:r>
            <a:r>
              <a:rPr lang="pl-PL" dirty="0" smtClean="0"/>
              <a:t>.</a:t>
            </a:r>
          </a:p>
          <a:p>
            <a:r>
              <a:rPr lang="pl-PL" dirty="0" smtClean="0"/>
              <a:t>Sławni </a:t>
            </a:r>
            <a:r>
              <a:rPr lang="pl-PL" dirty="0"/>
              <a:t>wokaliści hiszpańscy to Julio Iglesias, </a:t>
            </a:r>
            <a:r>
              <a:rPr lang="pl-PL" dirty="0" err="1"/>
              <a:t>Enrique</a:t>
            </a:r>
            <a:r>
              <a:rPr lang="pl-PL" dirty="0"/>
              <a:t> Iglesias czy w ostatnich latach </a:t>
            </a:r>
            <a:r>
              <a:rPr lang="pl-PL" dirty="0" err="1"/>
              <a:t>Álvaro</a:t>
            </a:r>
            <a:r>
              <a:rPr lang="pl-PL" dirty="0"/>
              <a:t> Soler. </a:t>
            </a:r>
          </a:p>
        </p:txBody>
      </p:sp>
      <p:pic>
        <p:nvPicPr>
          <p:cNvPr id="4" name="Obraz 3"/>
          <p:cNvPicPr>
            <a:picLocks noChangeAspect="1"/>
          </p:cNvPicPr>
          <p:nvPr/>
        </p:nvPicPr>
        <p:blipFill>
          <a:blip r:embed="rId2"/>
          <a:stretch>
            <a:fillRect/>
          </a:stretch>
        </p:blipFill>
        <p:spPr>
          <a:xfrm>
            <a:off x="265297" y="184805"/>
            <a:ext cx="1922135" cy="1922135"/>
          </a:xfrm>
          <a:prstGeom prst="rect">
            <a:avLst/>
          </a:prstGeom>
        </p:spPr>
      </p:pic>
      <p:pic>
        <p:nvPicPr>
          <p:cNvPr id="5" name="Obraz 4"/>
          <p:cNvPicPr>
            <a:picLocks noChangeAspect="1"/>
          </p:cNvPicPr>
          <p:nvPr/>
        </p:nvPicPr>
        <p:blipFill>
          <a:blip r:embed="rId3"/>
          <a:stretch>
            <a:fillRect/>
          </a:stretch>
        </p:blipFill>
        <p:spPr>
          <a:xfrm>
            <a:off x="9142712" y="184805"/>
            <a:ext cx="2697377" cy="1801152"/>
          </a:xfrm>
          <a:prstGeom prst="rect">
            <a:avLst/>
          </a:prstGeom>
        </p:spPr>
      </p:pic>
      <p:sp>
        <p:nvSpPr>
          <p:cNvPr id="6" name="pole tekstowe 5"/>
          <p:cNvSpPr txBox="1"/>
          <p:nvPr/>
        </p:nvSpPr>
        <p:spPr>
          <a:xfrm>
            <a:off x="-215258" y="2097360"/>
            <a:ext cx="2883243" cy="369332"/>
          </a:xfrm>
          <a:prstGeom prst="rect">
            <a:avLst/>
          </a:prstGeom>
          <a:noFill/>
        </p:spPr>
        <p:txBody>
          <a:bodyPr wrap="square" rtlCol="0">
            <a:spAutoFit/>
          </a:bodyPr>
          <a:lstStyle/>
          <a:p>
            <a:pPr algn="ctr"/>
            <a:r>
              <a:rPr lang="pl-PL" dirty="0" err="1" smtClean="0"/>
              <a:t>Enrique</a:t>
            </a:r>
            <a:r>
              <a:rPr lang="pl-PL" dirty="0" smtClean="0"/>
              <a:t> Iglesias</a:t>
            </a:r>
            <a:endParaRPr lang="pl-PL" dirty="0"/>
          </a:p>
        </p:txBody>
      </p:sp>
      <p:sp>
        <p:nvSpPr>
          <p:cNvPr id="7" name="pole tekstowe 6"/>
          <p:cNvSpPr txBox="1"/>
          <p:nvPr/>
        </p:nvSpPr>
        <p:spPr>
          <a:xfrm>
            <a:off x="9090967" y="2097360"/>
            <a:ext cx="2800865" cy="369332"/>
          </a:xfrm>
          <a:prstGeom prst="rect">
            <a:avLst/>
          </a:prstGeom>
          <a:noFill/>
        </p:spPr>
        <p:txBody>
          <a:bodyPr wrap="square" rtlCol="0">
            <a:spAutoFit/>
          </a:bodyPr>
          <a:lstStyle/>
          <a:p>
            <a:pPr algn="ctr"/>
            <a:r>
              <a:rPr lang="pl-PL" dirty="0" err="1"/>
              <a:t>Álvaro</a:t>
            </a:r>
            <a:r>
              <a:rPr lang="pl-PL" dirty="0"/>
              <a:t> </a:t>
            </a:r>
            <a:r>
              <a:rPr lang="pl-PL" dirty="0" err="1"/>
              <a:t>Soler</a:t>
            </a:r>
            <a:endParaRPr lang="pl-PL" dirty="0"/>
          </a:p>
        </p:txBody>
      </p:sp>
    </p:spTree>
    <p:extLst>
      <p:ext uri="{BB962C8B-B14F-4D97-AF65-F5344CB8AC3E}">
        <p14:creationId xmlns:p14="http://schemas.microsoft.com/office/powerpoint/2010/main" val="26388169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869091" y="1415534"/>
            <a:ext cx="5427768" cy="646331"/>
          </a:xfrm>
          <a:prstGeom prst="rect">
            <a:avLst/>
          </a:prstGeom>
        </p:spPr>
        <p:txBody>
          <a:bodyPr wrap="none">
            <a:spAutoFit/>
          </a:bodyPr>
          <a:lstStyle/>
          <a:p>
            <a:r>
              <a:rPr lang="pl-PL" dirty="0" smtClean="0">
                <a:hlinkClick r:id="rId2"/>
              </a:rPr>
              <a:t>https://www.youtube.com/watch?v=cm9IYSDxagc</a:t>
            </a:r>
            <a:endParaRPr lang="pl-PL" dirty="0" smtClean="0"/>
          </a:p>
          <a:p>
            <a:endParaRPr lang="pl-PL" dirty="0" smtClean="0"/>
          </a:p>
        </p:txBody>
      </p:sp>
      <p:sp>
        <p:nvSpPr>
          <p:cNvPr id="6" name="pole tekstowe 5"/>
          <p:cNvSpPr txBox="1"/>
          <p:nvPr/>
        </p:nvSpPr>
        <p:spPr>
          <a:xfrm>
            <a:off x="1070919" y="609600"/>
            <a:ext cx="5741773" cy="369332"/>
          </a:xfrm>
          <a:prstGeom prst="rect">
            <a:avLst/>
          </a:prstGeom>
          <a:noFill/>
        </p:spPr>
        <p:txBody>
          <a:bodyPr wrap="square" rtlCol="0">
            <a:spAutoFit/>
          </a:bodyPr>
          <a:lstStyle/>
          <a:p>
            <a:r>
              <a:rPr lang="pl-PL" dirty="0" smtClean="0"/>
              <a:t>Kliknij, żeby </a:t>
            </a:r>
            <a:r>
              <a:rPr lang="pl-PL" dirty="0" err="1" smtClean="0"/>
              <a:t>objerzeć</a:t>
            </a:r>
            <a:r>
              <a:rPr lang="pl-PL" dirty="0"/>
              <a:t>:</a:t>
            </a:r>
          </a:p>
        </p:txBody>
      </p:sp>
      <p:sp>
        <p:nvSpPr>
          <p:cNvPr id="7" name="pole tekstowe 6"/>
          <p:cNvSpPr txBox="1"/>
          <p:nvPr/>
        </p:nvSpPr>
        <p:spPr>
          <a:xfrm>
            <a:off x="5514749" y="1415534"/>
            <a:ext cx="2734963" cy="369332"/>
          </a:xfrm>
          <a:prstGeom prst="rect">
            <a:avLst/>
          </a:prstGeom>
          <a:noFill/>
        </p:spPr>
        <p:txBody>
          <a:bodyPr wrap="square" rtlCol="0">
            <a:spAutoFit/>
          </a:bodyPr>
          <a:lstStyle/>
          <a:p>
            <a:pPr algn="ctr"/>
            <a:r>
              <a:rPr lang="pl-PL" dirty="0" smtClean="0"/>
              <a:t>Flamenco</a:t>
            </a:r>
            <a:endParaRPr lang="pl-PL" dirty="0"/>
          </a:p>
        </p:txBody>
      </p:sp>
      <p:sp>
        <p:nvSpPr>
          <p:cNvPr id="8" name="pole tekstowe 7"/>
          <p:cNvSpPr txBox="1"/>
          <p:nvPr/>
        </p:nvSpPr>
        <p:spPr>
          <a:xfrm>
            <a:off x="771812" y="5541345"/>
            <a:ext cx="5622325" cy="646331"/>
          </a:xfrm>
          <a:prstGeom prst="rect">
            <a:avLst/>
          </a:prstGeom>
          <a:noFill/>
        </p:spPr>
        <p:txBody>
          <a:bodyPr wrap="square" rtlCol="0">
            <a:spAutoFit/>
          </a:bodyPr>
          <a:lstStyle/>
          <a:p>
            <a:r>
              <a:rPr lang="pl-PL" dirty="0">
                <a:hlinkClick r:id="rId3"/>
              </a:rPr>
              <a:t>https://</a:t>
            </a:r>
            <a:r>
              <a:rPr lang="pl-PL" dirty="0" smtClean="0">
                <a:hlinkClick r:id="rId3"/>
              </a:rPr>
              <a:t>www.youtube.com/watch?v=ICQH9eH7gxQ</a:t>
            </a:r>
            <a:endParaRPr lang="pl-PL" dirty="0" smtClean="0"/>
          </a:p>
          <a:p>
            <a:endParaRPr lang="pl-PL" dirty="0"/>
          </a:p>
        </p:txBody>
      </p:sp>
      <p:sp>
        <p:nvSpPr>
          <p:cNvPr id="9" name="pole tekstowe 8"/>
          <p:cNvSpPr txBox="1"/>
          <p:nvPr/>
        </p:nvSpPr>
        <p:spPr>
          <a:xfrm>
            <a:off x="6003082" y="5541345"/>
            <a:ext cx="1758296" cy="369332"/>
          </a:xfrm>
          <a:prstGeom prst="rect">
            <a:avLst/>
          </a:prstGeom>
          <a:noFill/>
        </p:spPr>
        <p:txBody>
          <a:bodyPr wrap="square" rtlCol="0">
            <a:spAutoFit/>
          </a:bodyPr>
          <a:lstStyle/>
          <a:p>
            <a:pPr algn="ctr"/>
            <a:r>
              <a:rPr lang="pl-PL" dirty="0" smtClean="0"/>
              <a:t>Pasodoble</a:t>
            </a:r>
          </a:p>
        </p:txBody>
      </p:sp>
      <p:sp>
        <p:nvSpPr>
          <p:cNvPr id="10" name="pole tekstowe 9"/>
          <p:cNvSpPr txBox="1"/>
          <p:nvPr/>
        </p:nvSpPr>
        <p:spPr>
          <a:xfrm>
            <a:off x="939114" y="2776151"/>
            <a:ext cx="5357745" cy="436606"/>
          </a:xfrm>
          <a:prstGeom prst="rect">
            <a:avLst/>
          </a:prstGeom>
          <a:noFill/>
        </p:spPr>
        <p:txBody>
          <a:bodyPr wrap="square" rtlCol="0">
            <a:spAutoFit/>
          </a:bodyPr>
          <a:lstStyle/>
          <a:p>
            <a:endParaRPr lang="pl-PL" dirty="0"/>
          </a:p>
        </p:txBody>
      </p:sp>
      <p:pic>
        <p:nvPicPr>
          <p:cNvPr id="2" name="Obraz 1"/>
          <p:cNvPicPr>
            <a:picLocks noChangeAspect="1"/>
          </p:cNvPicPr>
          <p:nvPr/>
        </p:nvPicPr>
        <p:blipFill>
          <a:blip r:embed="rId4"/>
          <a:stretch>
            <a:fillRect/>
          </a:stretch>
        </p:blipFill>
        <p:spPr>
          <a:xfrm>
            <a:off x="7563741" y="479171"/>
            <a:ext cx="4391331" cy="2373692"/>
          </a:xfrm>
          <a:prstGeom prst="rect">
            <a:avLst/>
          </a:prstGeom>
        </p:spPr>
      </p:pic>
      <p:pic>
        <p:nvPicPr>
          <p:cNvPr id="3" name="Obraz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741" y="3789226"/>
            <a:ext cx="4391331" cy="2470123"/>
          </a:xfrm>
          <a:prstGeom prst="rect">
            <a:avLst/>
          </a:prstGeom>
        </p:spPr>
      </p:pic>
    </p:spTree>
    <p:extLst>
      <p:ext uri="{BB962C8B-B14F-4D97-AF65-F5344CB8AC3E}">
        <p14:creationId xmlns:p14="http://schemas.microsoft.com/office/powerpoint/2010/main" val="3573689594"/>
      </p:ext>
    </p:extLst>
  </p:cSld>
  <p:clrMapOvr>
    <a:masterClrMapping/>
  </p:clrMapOvr>
  <p:transition spd="slow">
    <p:comb/>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2877" y="12488"/>
            <a:ext cx="10058400" cy="1609344"/>
          </a:xfrm>
        </p:spPr>
        <p:txBody>
          <a:bodyPr/>
          <a:lstStyle/>
          <a:p>
            <a:pPr algn="ctr"/>
            <a:r>
              <a:rPr lang="pl-PL" dirty="0" smtClean="0"/>
              <a:t>Film</a:t>
            </a:r>
            <a:endParaRPr lang="pl-PL" dirty="0"/>
          </a:p>
        </p:txBody>
      </p:sp>
      <p:sp>
        <p:nvSpPr>
          <p:cNvPr id="5" name="Symbol zastępczy zawartości 4"/>
          <p:cNvSpPr>
            <a:spLocks noGrp="1"/>
          </p:cNvSpPr>
          <p:nvPr>
            <p:ph idx="1"/>
          </p:nvPr>
        </p:nvSpPr>
        <p:spPr>
          <a:xfrm>
            <a:off x="296025" y="1462474"/>
            <a:ext cx="10058400" cy="4050792"/>
          </a:xfrm>
        </p:spPr>
        <p:txBody>
          <a:bodyPr/>
          <a:lstStyle/>
          <a:p>
            <a:r>
              <a:rPr lang="pl-PL" dirty="0" smtClean="0"/>
              <a:t>Najsławniejsi reżyserzy:</a:t>
            </a:r>
          </a:p>
          <a:p>
            <a:endParaRPr lang="pl-PL" dirty="0"/>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12" y="2251318"/>
            <a:ext cx="1680283" cy="2635452"/>
          </a:xfrm>
          <a:prstGeom prst="rect">
            <a:avLst/>
          </a:prstGeom>
        </p:spPr>
      </p:pic>
      <p:sp>
        <p:nvSpPr>
          <p:cNvPr id="7" name="pole tekstowe 6"/>
          <p:cNvSpPr txBox="1"/>
          <p:nvPr/>
        </p:nvSpPr>
        <p:spPr>
          <a:xfrm>
            <a:off x="296025" y="4881764"/>
            <a:ext cx="2044056" cy="276999"/>
          </a:xfrm>
          <a:prstGeom prst="rect">
            <a:avLst/>
          </a:prstGeom>
          <a:noFill/>
        </p:spPr>
        <p:txBody>
          <a:bodyPr wrap="square" rtlCol="0">
            <a:spAutoFit/>
          </a:bodyPr>
          <a:lstStyle/>
          <a:p>
            <a:pPr algn="ctr"/>
            <a:r>
              <a:rPr lang="pl-PL" sz="1200" dirty="0" smtClean="0"/>
              <a:t>Luis </a:t>
            </a:r>
            <a:r>
              <a:rPr lang="pl-PL" sz="1200" dirty="0" err="1" smtClean="0"/>
              <a:t>Buñuel</a:t>
            </a:r>
            <a:r>
              <a:rPr lang="pl-PL" sz="1200" dirty="0" smtClean="0"/>
              <a:t> </a:t>
            </a:r>
            <a:r>
              <a:rPr lang="pl-PL" sz="1200" dirty="0" err="1" smtClean="0"/>
              <a:t>Portolés</a:t>
            </a:r>
            <a:endParaRPr lang="pl-PL" sz="1200" dirty="0"/>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554" y="2251318"/>
            <a:ext cx="1696213" cy="2178956"/>
          </a:xfrm>
          <a:prstGeom prst="rect">
            <a:avLst/>
          </a:prstGeom>
        </p:spPr>
      </p:pic>
      <p:sp>
        <p:nvSpPr>
          <p:cNvPr id="9" name="pole tekstowe 8"/>
          <p:cNvSpPr txBox="1"/>
          <p:nvPr/>
        </p:nvSpPr>
        <p:spPr>
          <a:xfrm>
            <a:off x="2627870" y="4430274"/>
            <a:ext cx="1762897" cy="276999"/>
          </a:xfrm>
          <a:prstGeom prst="rect">
            <a:avLst/>
          </a:prstGeom>
          <a:noFill/>
        </p:spPr>
        <p:txBody>
          <a:bodyPr wrap="square" rtlCol="0">
            <a:spAutoFit/>
          </a:bodyPr>
          <a:lstStyle/>
          <a:p>
            <a:pPr algn="ctr"/>
            <a:r>
              <a:rPr lang="pl-PL" sz="1200" dirty="0"/>
              <a:t>Carlos Saura </a:t>
            </a:r>
            <a:r>
              <a:rPr lang="pl-PL" sz="1200" dirty="0" err="1"/>
              <a:t>Atarés</a:t>
            </a:r>
            <a:endParaRPr lang="pl-PL" sz="1200" dirty="0"/>
          </a:p>
        </p:txBody>
      </p:sp>
      <p:pic>
        <p:nvPicPr>
          <p:cNvPr id="10" name="Obraz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656" y="2521592"/>
            <a:ext cx="1652845" cy="2337519"/>
          </a:xfrm>
          <a:prstGeom prst="rect">
            <a:avLst/>
          </a:prstGeom>
        </p:spPr>
      </p:pic>
      <p:sp>
        <p:nvSpPr>
          <p:cNvPr id="11" name="pole tekstowe 10"/>
          <p:cNvSpPr txBox="1"/>
          <p:nvPr/>
        </p:nvSpPr>
        <p:spPr>
          <a:xfrm>
            <a:off x="4812493" y="4859111"/>
            <a:ext cx="1499169" cy="461665"/>
          </a:xfrm>
          <a:prstGeom prst="rect">
            <a:avLst/>
          </a:prstGeom>
          <a:noFill/>
        </p:spPr>
        <p:txBody>
          <a:bodyPr wrap="square" rtlCol="0">
            <a:spAutoFit/>
          </a:bodyPr>
          <a:lstStyle/>
          <a:p>
            <a:pPr algn="ctr"/>
            <a:r>
              <a:rPr lang="pl-PL" sz="1200" dirty="0"/>
              <a:t>Pedro </a:t>
            </a:r>
            <a:r>
              <a:rPr lang="pl-PL" sz="1200" dirty="0" err="1"/>
              <a:t>Almodóvar</a:t>
            </a:r>
            <a:r>
              <a:rPr lang="pl-PL" sz="1200" dirty="0"/>
              <a:t> Caballero </a:t>
            </a:r>
          </a:p>
        </p:txBody>
      </p:sp>
      <p:pic>
        <p:nvPicPr>
          <p:cNvPr id="12" name="Obraz 11"/>
          <p:cNvPicPr>
            <a:picLocks noChangeAspect="1"/>
          </p:cNvPicPr>
          <p:nvPr/>
        </p:nvPicPr>
        <p:blipFill>
          <a:blip r:embed="rId5"/>
          <a:stretch>
            <a:fillRect/>
          </a:stretch>
        </p:blipFill>
        <p:spPr>
          <a:xfrm>
            <a:off x="6638635" y="2018269"/>
            <a:ext cx="1483863" cy="1971418"/>
          </a:xfrm>
          <a:prstGeom prst="rect">
            <a:avLst/>
          </a:prstGeom>
        </p:spPr>
      </p:pic>
      <p:sp>
        <p:nvSpPr>
          <p:cNvPr id="13" name="pole tekstowe 12"/>
          <p:cNvSpPr txBox="1"/>
          <p:nvPr/>
        </p:nvSpPr>
        <p:spPr>
          <a:xfrm>
            <a:off x="6624223" y="3989687"/>
            <a:ext cx="1512686" cy="276999"/>
          </a:xfrm>
          <a:prstGeom prst="rect">
            <a:avLst/>
          </a:prstGeom>
          <a:noFill/>
        </p:spPr>
        <p:txBody>
          <a:bodyPr wrap="square" rtlCol="0">
            <a:spAutoFit/>
          </a:bodyPr>
          <a:lstStyle/>
          <a:p>
            <a:pPr algn="ctr"/>
            <a:r>
              <a:rPr lang="pl-PL" sz="1200" dirty="0" err="1"/>
              <a:t>Víctor</a:t>
            </a:r>
            <a:r>
              <a:rPr lang="pl-PL" sz="1200" dirty="0"/>
              <a:t> Erice </a:t>
            </a:r>
            <a:r>
              <a:rPr lang="pl-PL" sz="1200" dirty="0" err="1"/>
              <a:t>Aras</a:t>
            </a:r>
            <a:endParaRPr lang="pl-PL" sz="1200" dirty="0"/>
          </a:p>
        </p:txBody>
      </p:sp>
      <p:pic>
        <p:nvPicPr>
          <p:cNvPr id="14" name="Obraz 13"/>
          <p:cNvPicPr>
            <a:picLocks noChangeAspect="1"/>
          </p:cNvPicPr>
          <p:nvPr/>
        </p:nvPicPr>
        <p:blipFill>
          <a:blip r:embed="rId6"/>
          <a:stretch>
            <a:fillRect/>
          </a:stretch>
        </p:blipFill>
        <p:spPr>
          <a:xfrm>
            <a:off x="8503278" y="2144274"/>
            <a:ext cx="1552575" cy="2286000"/>
          </a:xfrm>
          <a:prstGeom prst="rect">
            <a:avLst/>
          </a:prstGeom>
        </p:spPr>
      </p:pic>
      <p:sp>
        <p:nvSpPr>
          <p:cNvPr id="15" name="pole tekstowe 14"/>
          <p:cNvSpPr txBox="1"/>
          <p:nvPr/>
        </p:nvSpPr>
        <p:spPr>
          <a:xfrm>
            <a:off x="8490246" y="4430274"/>
            <a:ext cx="1565607" cy="646331"/>
          </a:xfrm>
          <a:prstGeom prst="rect">
            <a:avLst/>
          </a:prstGeom>
          <a:noFill/>
        </p:spPr>
        <p:txBody>
          <a:bodyPr wrap="square" rtlCol="0">
            <a:spAutoFit/>
          </a:bodyPr>
          <a:lstStyle/>
          <a:p>
            <a:pPr algn="ctr"/>
            <a:r>
              <a:rPr lang="pl-PL" sz="1200" dirty="0" err="1"/>
              <a:t>Alejandro</a:t>
            </a:r>
            <a:r>
              <a:rPr lang="pl-PL" sz="1200" dirty="0"/>
              <a:t> Fernando </a:t>
            </a:r>
            <a:r>
              <a:rPr lang="pl-PL" sz="1200" dirty="0" err="1"/>
              <a:t>Amenábar</a:t>
            </a:r>
            <a:r>
              <a:rPr lang="pl-PL" sz="1200" dirty="0"/>
              <a:t> </a:t>
            </a:r>
            <a:r>
              <a:rPr lang="pl-PL" sz="1200" dirty="0" err="1"/>
              <a:t>Cantos</a:t>
            </a:r>
            <a:endParaRPr lang="pl-PL" sz="1200" dirty="0"/>
          </a:p>
        </p:txBody>
      </p:sp>
      <p:pic>
        <p:nvPicPr>
          <p:cNvPr id="16" name="Obraz 15"/>
          <p:cNvPicPr>
            <a:picLocks noChangeAspect="1"/>
          </p:cNvPicPr>
          <p:nvPr/>
        </p:nvPicPr>
        <p:blipFill>
          <a:blip r:embed="rId7"/>
          <a:stretch>
            <a:fillRect/>
          </a:stretch>
        </p:blipFill>
        <p:spPr>
          <a:xfrm>
            <a:off x="10237275" y="484632"/>
            <a:ext cx="1744362" cy="2277362"/>
          </a:xfrm>
          <a:prstGeom prst="rect">
            <a:avLst/>
          </a:prstGeom>
        </p:spPr>
      </p:pic>
      <p:sp>
        <p:nvSpPr>
          <p:cNvPr id="17" name="pole tekstowe 16"/>
          <p:cNvSpPr txBox="1"/>
          <p:nvPr/>
        </p:nvSpPr>
        <p:spPr>
          <a:xfrm>
            <a:off x="10249449" y="2764832"/>
            <a:ext cx="1720013" cy="276999"/>
          </a:xfrm>
          <a:prstGeom prst="rect">
            <a:avLst/>
          </a:prstGeom>
          <a:noFill/>
        </p:spPr>
        <p:txBody>
          <a:bodyPr wrap="square" rtlCol="0">
            <a:spAutoFit/>
          </a:bodyPr>
          <a:lstStyle/>
          <a:p>
            <a:pPr algn="ctr"/>
            <a:r>
              <a:rPr lang="pl-PL" sz="1200" dirty="0" err="1"/>
              <a:t>Jaume</a:t>
            </a:r>
            <a:r>
              <a:rPr lang="pl-PL" sz="1200" dirty="0"/>
              <a:t> </a:t>
            </a:r>
            <a:r>
              <a:rPr lang="pl-PL" sz="1200" dirty="0" err="1"/>
              <a:t>Balagueró</a:t>
            </a:r>
            <a:endParaRPr lang="pl-PL" sz="1200" dirty="0"/>
          </a:p>
        </p:txBody>
      </p:sp>
      <p:pic>
        <p:nvPicPr>
          <p:cNvPr id="18" name="Obraz 17"/>
          <p:cNvPicPr>
            <a:picLocks noChangeAspect="1"/>
          </p:cNvPicPr>
          <p:nvPr/>
        </p:nvPicPr>
        <p:blipFill>
          <a:blip r:embed="rId8"/>
          <a:stretch>
            <a:fillRect/>
          </a:stretch>
        </p:blipFill>
        <p:spPr>
          <a:xfrm>
            <a:off x="10245012" y="3287274"/>
            <a:ext cx="1759988" cy="2270384"/>
          </a:xfrm>
          <a:prstGeom prst="rect">
            <a:avLst/>
          </a:prstGeom>
        </p:spPr>
      </p:pic>
      <p:sp>
        <p:nvSpPr>
          <p:cNvPr id="19" name="pole tekstowe 18"/>
          <p:cNvSpPr txBox="1"/>
          <p:nvPr/>
        </p:nvSpPr>
        <p:spPr>
          <a:xfrm>
            <a:off x="10398841" y="5557658"/>
            <a:ext cx="1452330" cy="646331"/>
          </a:xfrm>
          <a:prstGeom prst="rect">
            <a:avLst/>
          </a:prstGeom>
          <a:noFill/>
        </p:spPr>
        <p:txBody>
          <a:bodyPr wrap="square" rtlCol="0">
            <a:spAutoFit/>
          </a:bodyPr>
          <a:lstStyle/>
          <a:p>
            <a:pPr algn="ctr"/>
            <a:r>
              <a:rPr lang="pl-PL" sz="1200" dirty="0"/>
              <a:t>Alberto </a:t>
            </a:r>
            <a:r>
              <a:rPr lang="pl-PL" sz="1200" dirty="0" err="1"/>
              <a:t>Rodríguez</a:t>
            </a:r>
            <a:r>
              <a:rPr lang="pl-PL" sz="1200" dirty="0"/>
              <a:t> </a:t>
            </a:r>
            <a:r>
              <a:rPr lang="pl-PL" sz="1200" dirty="0" err="1"/>
              <a:t>Librero</a:t>
            </a:r>
            <a:endParaRPr lang="pl-PL" sz="1200" dirty="0"/>
          </a:p>
        </p:txBody>
      </p:sp>
      <p:pic>
        <p:nvPicPr>
          <p:cNvPr id="20" name="Obraz 19"/>
          <p:cNvPicPr>
            <a:picLocks noChangeAspect="1"/>
          </p:cNvPicPr>
          <p:nvPr/>
        </p:nvPicPr>
        <p:blipFill>
          <a:blip r:embed="rId9"/>
          <a:stretch>
            <a:fillRect/>
          </a:stretch>
        </p:blipFill>
        <p:spPr>
          <a:xfrm>
            <a:off x="2326418" y="4810326"/>
            <a:ext cx="1749608" cy="1994553"/>
          </a:xfrm>
          <a:prstGeom prst="rect">
            <a:avLst/>
          </a:prstGeom>
        </p:spPr>
      </p:pic>
      <p:sp>
        <p:nvSpPr>
          <p:cNvPr id="21" name="pole tekstowe 20"/>
          <p:cNvSpPr txBox="1"/>
          <p:nvPr/>
        </p:nvSpPr>
        <p:spPr>
          <a:xfrm>
            <a:off x="4075206" y="6343214"/>
            <a:ext cx="1474573" cy="461665"/>
          </a:xfrm>
          <a:prstGeom prst="rect">
            <a:avLst/>
          </a:prstGeom>
          <a:noFill/>
        </p:spPr>
        <p:txBody>
          <a:bodyPr wrap="square" rtlCol="0">
            <a:spAutoFit/>
          </a:bodyPr>
          <a:lstStyle/>
          <a:p>
            <a:pPr algn="ctr"/>
            <a:r>
              <a:rPr lang="pl-PL" sz="1200" dirty="0"/>
              <a:t>Fernando León de </a:t>
            </a:r>
            <a:r>
              <a:rPr lang="pl-PL" sz="1200" dirty="0" err="1"/>
              <a:t>Aranoa</a:t>
            </a:r>
            <a:endParaRPr lang="pl-PL" sz="1200" dirty="0"/>
          </a:p>
        </p:txBody>
      </p:sp>
      <p:pic>
        <p:nvPicPr>
          <p:cNvPr id="22" name="Obraz 21"/>
          <p:cNvPicPr>
            <a:picLocks noChangeAspect="1"/>
          </p:cNvPicPr>
          <p:nvPr/>
        </p:nvPicPr>
        <p:blipFill>
          <a:blip r:embed="rId10"/>
          <a:stretch>
            <a:fillRect/>
          </a:stretch>
        </p:blipFill>
        <p:spPr>
          <a:xfrm>
            <a:off x="6478841" y="4712735"/>
            <a:ext cx="1916825" cy="2092144"/>
          </a:xfrm>
          <a:prstGeom prst="rect">
            <a:avLst/>
          </a:prstGeom>
        </p:spPr>
      </p:pic>
      <p:sp>
        <p:nvSpPr>
          <p:cNvPr id="23" name="pole tekstowe 22"/>
          <p:cNvSpPr txBox="1"/>
          <p:nvPr/>
        </p:nvSpPr>
        <p:spPr>
          <a:xfrm>
            <a:off x="8395666" y="6527880"/>
            <a:ext cx="1268842" cy="276999"/>
          </a:xfrm>
          <a:prstGeom prst="rect">
            <a:avLst/>
          </a:prstGeom>
          <a:noFill/>
        </p:spPr>
        <p:txBody>
          <a:bodyPr wrap="square" rtlCol="0">
            <a:spAutoFit/>
          </a:bodyPr>
          <a:lstStyle/>
          <a:p>
            <a:pPr algn="ctr"/>
            <a:r>
              <a:rPr lang="pl-PL" sz="1200" dirty="0" err="1"/>
              <a:t>Imanol</a:t>
            </a:r>
            <a:r>
              <a:rPr lang="pl-PL" sz="1200" dirty="0"/>
              <a:t> </a:t>
            </a:r>
            <a:r>
              <a:rPr lang="pl-PL" sz="1200" dirty="0" err="1"/>
              <a:t>Uribe</a:t>
            </a:r>
            <a:endParaRPr lang="pl-PL" sz="1200" dirty="0"/>
          </a:p>
        </p:txBody>
      </p:sp>
    </p:spTree>
    <p:extLst>
      <p:ext uri="{BB962C8B-B14F-4D97-AF65-F5344CB8AC3E}">
        <p14:creationId xmlns:p14="http://schemas.microsoft.com/office/powerpoint/2010/main" val="34026321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Najsłynniejsi aktorzy</a:t>
            </a:r>
            <a:endParaRPr lang="pl-PL" dirty="0"/>
          </a:p>
        </p:txBody>
      </p:sp>
      <p:pic>
        <p:nvPicPr>
          <p:cNvPr id="4" name="Symbol zastępczy zawartości 3"/>
          <p:cNvPicPr>
            <a:picLocks noGrp="1" noChangeAspect="1"/>
          </p:cNvPicPr>
          <p:nvPr>
            <p:ph idx="1"/>
          </p:nvPr>
        </p:nvPicPr>
        <p:blipFill>
          <a:blip r:embed="rId2"/>
          <a:stretch>
            <a:fillRect/>
          </a:stretch>
        </p:blipFill>
        <p:spPr>
          <a:xfrm>
            <a:off x="951099" y="2093976"/>
            <a:ext cx="2329934" cy="3494902"/>
          </a:xfrm>
          <a:prstGeom prst="rect">
            <a:avLst/>
          </a:prstGeom>
        </p:spPr>
      </p:pic>
      <p:sp>
        <p:nvSpPr>
          <p:cNvPr id="5" name="pole tekstowe 4"/>
          <p:cNvSpPr txBox="1"/>
          <p:nvPr/>
        </p:nvSpPr>
        <p:spPr>
          <a:xfrm>
            <a:off x="1057504" y="5588878"/>
            <a:ext cx="2117124" cy="276999"/>
          </a:xfrm>
          <a:prstGeom prst="rect">
            <a:avLst/>
          </a:prstGeom>
          <a:noFill/>
        </p:spPr>
        <p:txBody>
          <a:bodyPr wrap="square" rtlCol="0">
            <a:spAutoFit/>
          </a:bodyPr>
          <a:lstStyle/>
          <a:p>
            <a:pPr algn="ctr"/>
            <a:r>
              <a:rPr lang="pl-PL" sz="1200" dirty="0" err="1"/>
              <a:t>Penélope</a:t>
            </a:r>
            <a:r>
              <a:rPr lang="pl-PL" sz="1200" dirty="0"/>
              <a:t> Cruz </a:t>
            </a:r>
            <a:r>
              <a:rPr lang="pl-PL" sz="1200" dirty="0" err="1"/>
              <a:t>Sánchez</a:t>
            </a:r>
            <a:r>
              <a:rPr lang="pl-PL" sz="1200" dirty="0"/>
              <a:t> </a:t>
            </a:r>
          </a:p>
        </p:txBody>
      </p:sp>
      <p:pic>
        <p:nvPicPr>
          <p:cNvPr id="6" name="Obraz 5"/>
          <p:cNvPicPr>
            <a:picLocks noChangeAspect="1"/>
          </p:cNvPicPr>
          <p:nvPr/>
        </p:nvPicPr>
        <p:blipFill>
          <a:blip r:embed="rId3"/>
          <a:stretch>
            <a:fillRect/>
          </a:stretch>
        </p:blipFill>
        <p:spPr>
          <a:xfrm>
            <a:off x="3831453" y="2537254"/>
            <a:ext cx="4271579" cy="2426558"/>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4245534" y="5058032"/>
            <a:ext cx="3443416" cy="276999"/>
          </a:xfrm>
          <a:prstGeom prst="rect">
            <a:avLst/>
          </a:prstGeom>
          <a:noFill/>
        </p:spPr>
        <p:txBody>
          <a:bodyPr wrap="square" rtlCol="0">
            <a:spAutoFit/>
          </a:bodyPr>
          <a:lstStyle/>
          <a:p>
            <a:pPr algn="ctr"/>
            <a:r>
              <a:rPr lang="pl-PL" sz="1200" dirty="0"/>
              <a:t>José Antonio </a:t>
            </a:r>
            <a:r>
              <a:rPr lang="pl-PL" sz="1200" dirty="0" err="1"/>
              <a:t>Domínguez</a:t>
            </a:r>
            <a:r>
              <a:rPr lang="pl-PL" sz="1200" dirty="0"/>
              <a:t> </a:t>
            </a:r>
            <a:r>
              <a:rPr lang="pl-PL" sz="1200" dirty="0" smtClean="0"/>
              <a:t>Banderas</a:t>
            </a:r>
            <a:endParaRPr lang="pl-PL" sz="1200" dirty="0"/>
          </a:p>
        </p:txBody>
      </p:sp>
      <p:pic>
        <p:nvPicPr>
          <p:cNvPr id="8" name="Obraz 7"/>
          <p:cNvPicPr>
            <a:picLocks noChangeAspect="1"/>
          </p:cNvPicPr>
          <p:nvPr/>
        </p:nvPicPr>
        <p:blipFill>
          <a:blip r:embed="rId4"/>
          <a:stretch>
            <a:fillRect/>
          </a:stretch>
        </p:blipFill>
        <p:spPr>
          <a:xfrm>
            <a:off x="8653451" y="2224134"/>
            <a:ext cx="2588265" cy="3364744"/>
          </a:xfrm>
          <a:prstGeom prst="rect">
            <a:avLst/>
          </a:prstGeom>
        </p:spPr>
      </p:pic>
      <p:sp>
        <p:nvSpPr>
          <p:cNvPr id="9" name="pole tekstowe 8"/>
          <p:cNvSpPr txBox="1"/>
          <p:nvPr/>
        </p:nvSpPr>
        <p:spPr>
          <a:xfrm>
            <a:off x="8670718" y="5590958"/>
            <a:ext cx="2553730" cy="276999"/>
          </a:xfrm>
          <a:prstGeom prst="rect">
            <a:avLst/>
          </a:prstGeom>
          <a:noFill/>
        </p:spPr>
        <p:txBody>
          <a:bodyPr wrap="square" rtlCol="0">
            <a:spAutoFit/>
          </a:bodyPr>
          <a:lstStyle/>
          <a:p>
            <a:pPr algn="ctr"/>
            <a:r>
              <a:rPr lang="pl-PL" sz="1200" dirty="0"/>
              <a:t>Javier </a:t>
            </a:r>
            <a:r>
              <a:rPr lang="pl-PL" sz="1200" dirty="0" err="1"/>
              <a:t>Ángel</a:t>
            </a:r>
            <a:r>
              <a:rPr lang="pl-PL" sz="1200" dirty="0"/>
              <a:t> </a:t>
            </a:r>
            <a:r>
              <a:rPr lang="pl-PL" sz="1200" dirty="0" err="1"/>
              <a:t>Encinas</a:t>
            </a:r>
            <a:r>
              <a:rPr lang="pl-PL" sz="1200" dirty="0"/>
              <a:t> Bardem </a:t>
            </a:r>
          </a:p>
        </p:txBody>
      </p:sp>
    </p:spTree>
    <p:extLst>
      <p:ext uri="{BB962C8B-B14F-4D97-AF65-F5344CB8AC3E}">
        <p14:creationId xmlns:p14="http://schemas.microsoft.com/office/powerpoint/2010/main" val="6561410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Kilka faktów:</a:t>
            </a:r>
            <a:endParaRPr lang="pl-PL" dirty="0"/>
          </a:p>
        </p:txBody>
      </p:sp>
      <p:sp>
        <p:nvSpPr>
          <p:cNvPr id="3" name="Symbol zastępczy zawartości 2"/>
          <p:cNvSpPr>
            <a:spLocks noGrp="1"/>
          </p:cNvSpPr>
          <p:nvPr>
            <p:ph idx="1"/>
          </p:nvPr>
        </p:nvSpPr>
        <p:spPr/>
        <p:txBody>
          <a:bodyPr>
            <a:normAutofit/>
          </a:bodyPr>
          <a:lstStyle/>
          <a:p>
            <a:r>
              <a:rPr lang="pl-PL" sz="2400" dirty="0" smtClean="0"/>
              <a:t>Obecnie najpopularniejszymi gatunkami</a:t>
            </a:r>
            <a:r>
              <a:rPr lang="pl-PL" sz="2400" smtClean="0"/>
              <a:t>, których </a:t>
            </a:r>
            <a:r>
              <a:rPr lang="pl-PL" sz="2400" dirty="0" smtClean="0"/>
              <a:t>podejmują się hiszpańscy </a:t>
            </a:r>
            <a:r>
              <a:rPr lang="pl-PL" sz="2400" smtClean="0"/>
              <a:t>twórcy są: </a:t>
            </a:r>
            <a:r>
              <a:rPr lang="pl-PL" sz="2400" dirty="0" smtClean="0"/>
              <a:t>horror i thriller-deszczowiec</a:t>
            </a:r>
          </a:p>
          <a:p>
            <a:pPr marL="0" indent="0">
              <a:buNone/>
            </a:pPr>
            <a:endParaRPr lang="pl-PL" sz="2400" dirty="0" smtClean="0"/>
          </a:p>
          <a:p>
            <a:r>
              <a:rPr lang="pl-PL" sz="2400" dirty="0" smtClean="0"/>
              <a:t>W Hiszpanii co roku odbywają się międzynarodowe festiwale filmowe, z których dwa najważniejsze to:  Festiwal w </a:t>
            </a:r>
            <a:r>
              <a:rPr lang="pl-PL" sz="2400" dirty="0"/>
              <a:t>San Sebastian oraz Valladolid (znany jako </a:t>
            </a:r>
            <a:r>
              <a:rPr lang="pl-PL" sz="2400" dirty="0" err="1"/>
              <a:t>Seminci</a:t>
            </a:r>
            <a:r>
              <a:rPr lang="pl-PL" sz="2400" dirty="0" smtClean="0"/>
              <a:t>)</a:t>
            </a:r>
          </a:p>
          <a:p>
            <a:endParaRPr lang="pl-PL" sz="2400" dirty="0"/>
          </a:p>
        </p:txBody>
      </p:sp>
    </p:spTree>
    <p:extLst>
      <p:ext uri="{BB962C8B-B14F-4D97-AF65-F5344CB8AC3E}">
        <p14:creationId xmlns:p14="http://schemas.microsoft.com/office/powerpoint/2010/main" val="45266606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Poprzednie flagi</a:t>
            </a:r>
            <a:endParaRPr lang="pl-PL" dirty="0"/>
          </a:p>
        </p:txBody>
      </p:sp>
      <p:pic>
        <p:nvPicPr>
          <p:cNvPr id="4" name="Symbol zastępczy zawartości 3"/>
          <p:cNvPicPr>
            <a:picLocks noGrp="1" noChangeAspect="1"/>
          </p:cNvPicPr>
          <p:nvPr>
            <p:ph idx="1"/>
          </p:nvPr>
        </p:nvPicPr>
        <p:blipFill>
          <a:blip r:embed="rId2"/>
          <a:stretch>
            <a:fillRect/>
          </a:stretch>
        </p:blipFill>
        <p:spPr>
          <a:xfrm>
            <a:off x="1374647" y="2637672"/>
            <a:ext cx="3576293" cy="2381811"/>
          </a:xfrm>
          <a:prstGeom prst="rect">
            <a:avLst/>
          </a:prstGeom>
        </p:spPr>
      </p:pic>
      <p:pic>
        <p:nvPicPr>
          <p:cNvPr id="5" name="Obraz 4"/>
          <p:cNvPicPr>
            <a:picLocks noChangeAspect="1"/>
          </p:cNvPicPr>
          <p:nvPr/>
        </p:nvPicPr>
        <p:blipFill>
          <a:blip r:embed="rId3"/>
          <a:stretch>
            <a:fillRect/>
          </a:stretch>
        </p:blipFill>
        <p:spPr>
          <a:xfrm>
            <a:off x="7141689" y="2637673"/>
            <a:ext cx="3576293" cy="2381811"/>
          </a:xfrm>
          <a:prstGeom prst="rect">
            <a:avLst/>
          </a:prstGeom>
        </p:spPr>
      </p:pic>
      <p:sp>
        <p:nvSpPr>
          <p:cNvPr id="6" name="pole tekstowe 5"/>
          <p:cNvSpPr txBox="1"/>
          <p:nvPr/>
        </p:nvSpPr>
        <p:spPr>
          <a:xfrm>
            <a:off x="1243915" y="5019483"/>
            <a:ext cx="3707025" cy="461665"/>
          </a:xfrm>
          <a:prstGeom prst="rect">
            <a:avLst/>
          </a:prstGeom>
          <a:noFill/>
        </p:spPr>
        <p:txBody>
          <a:bodyPr wrap="square" rtlCol="0">
            <a:spAutoFit/>
          </a:bodyPr>
          <a:lstStyle/>
          <a:p>
            <a:pPr algn="ctr"/>
            <a:r>
              <a:rPr lang="pl-PL" sz="1200" dirty="0"/>
              <a:t>Flaga Hiszpanii podczas rządów generała </a:t>
            </a:r>
            <a:r>
              <a:rPr lang="pl-PL" sz="1200" dirty="0" smtClean="0"/>
              <a:t>Franco</a:t>
            </a:r>
          </a:p>
          <a:p>
            <a:pPr algn="ctr"/>
            <a:r>
              <a:rPr lang="pl-PL" sz="1200" dirty="0" smtClean="0"/>
              <a:t> </a:t>
            </a:r>
            <a:r>
              <a:rPr lang="pl-PL" sz="1200" dirty="0"/>
              <a:t>(11 października </a:t>
            </a:r>
            <a:r>
              <a:rPr lang="pl-PL" sz="1200" dirty="0" smtClean="0"/>
              <a:t>1945–21 </a:t>
            </a:r>
            <a:r>
              <a:rPr lang="pl-PL" sz="1200" dirty="0"/>
              <a:t>stycznia 1977 r.)</a:t>
            </a:r>
          </a:p>
        </p:txBody>
      </p:sp>
      <p:sp>
        <p:nvSpPr>
          <p:cNvPr id="7" name="pole tekstowe 6"/>
          <p:cNvSpPr txBox="1"/>
          <p:nvPr/>
        </p:nvSpPr>
        <p:spPr>
          <a:xfrm>
            <a:off x="7141690" y="5019483"/>
            <a:ext cx="3576292" cy="461665"/>
          </a:xfrm>
          <a:prstGeom prst="rect">
            <a:avLst/>
          </a:prstGeom>
          <a:noFill/>
        </p:spPr>
        <p:txBody>
          <a:bodyPr wrap="square" rtlCol="0">
            <a:spAutoFit/>
          </a:bodyPr>
          <a:lstStyle/>
          <a:p>
            <a:pPr algn="ctr"/>
            <a:r>
              <a:rPr lang="pl-PL" sz="1200" dirty="0"/>
              <a:t>Flaga Hiszpanii obowiązująca od 11 października 1977 r. do 5 października 1981 r.</a:t>
            </a:r>
          </a:p>
        </p:txBody>
      </p:sp>
    </p:spTree>
    <p:extLst>
      <p:ext uri="{BB962C8B-B14F-4D97-AF65-F5344CB8AC3E}">
        <p14:creationId xmlns:p14="http://schemas.microsoft.com/office/powerpoint/2010/main" val="288196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000">
        <p15:prstTrans prst="prestige"/>
      </p:transition>
    </mc:Choice>
    <mc:Fallback xmlns="">
      <p:transition spd="slow" advTm="10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03945" y="-297962"/>
            <a:ext cx="10058400" cy="1609344"/>
          </a:xfrm>
        </p:spPr>
        <p:txBody>
          <a:bodyPr/>
          <a:lstStyle/>
          <a:p>
            <a:pPr algn="ctr"/>
            <a:r>
              <a:rPr lang="pl-PL" dirty="0" smtClean="0"/>
              <a:t>Święta</a:t>
            </a:r>
            <a:endParaRPr lang="pl-PL" dirty="0"/>
          </a:p>
        </p:txBody>
      </p:sp>
      <p:pic>
        <p:nvPicPr>
          <p:cNvPr id="4" name="Symbol zastępczy zawartości 3"/>
          <p:cNvPicPr>
            <a:picLocks noGrp="1" noChangeAspect="1"/>
          </p:cNvPicPr>
          <p:nvPr>
            <p:ph idx="1"/>
          </p:nvPr>
        </p:nvPicPr>
        <p:blipFill>
          <a:blip r:embed="rId2"/>
          <a:stretch>
            <a:fillRect/>
          </a:stretch>
        </p:blipFill>
        <p:spPr>
          <a:xfrm>
            <a:off x="713348" y="955588"/>
            <a:ext cx="10786674" cy="5819327"/>
          </a:xfrm>
          <a:prstGeom prst="rect">
            <a:avLst/>
          </a:prstGeom>
        </p:spPr>
      </p:pic>
    </p:spTree>
    <p:extLst>
      <p:ext uri="{BB962C8B-B14F-4D97-AF65-F5344CB8AC3E}">
        <p14:creationId xmlns:p14="http://schemas.microsoft.com/office/powerpoint/2010/main" val="2360092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97193" y="286780"/>
            <a:ext cx="4762500" cy="2857500"/>
          </a:xfrm>
          <a:prstGeom prst="rect">
            <a:avLst/>
          </a:prstGeom>
        </p:spPr>
      </p:pic>
      <p:pic>
        <p:nvPicPr>
          <p:cNvPr id="6" name="Obraz 5"/>
          <p:cNvPicPr>
            <a:picLocks noChangeAspect="1"/>
          </p:cNvPicPr>
          <p:nvPr/>
        </p:nvPicPr>
        <p:blipFill>
          <a:blip r:embed="rId3"/>
          <a:stretch>
            <a:fillRect/>
          </a:stretch>
        </p:blipFill>
        <p:spPr>
          <a:xfrm>
            <a:off x="5099736" y="286780"/>
            <a:ext cx="3962188" cy="2096658"/>
          </a:xfrm>
          <a:prstGeom prst="rect">
            <a:avLst/>
          </a:prstGeom>
        </p:spPr>
      </p:pic>
      <p:pic>
        <p:nvPicPr>
          <p:cNvPr id="7" name="Obraz 6"/>
          <p:cNvPicPr>
            <a:picLocks noChangeAspect="1"/>
          </p:cNvPicPr>
          <p:nvPr/>
        </p:nvPicPr>
        <p:blipFill>
          <a:blip r:embed="rId4"/>
          <a:stretch>
            <a:fillRect/>
          </a:stretch>
        </p:blipFill>
        <p:spPr>
          <a:xfrm>
            <a:off x="8089556" y="286781"/>
            <a:ext cx="3937687" cy="2096658"/>
          </a:xfrm>
          <a:prstGeom prst="rect">
            <a:avLst/>
          </a:prstGeom>
        </p:spPr>
      </p:pic>
      <p:sp>
        <p:nvSpPr>
          <p:cNvPr id="8" name="pole tekstowe 7"/>
          <p:cNvSpPr txBox="1"/>
          <p:nvPr/>
        </p:nvSpPr>
        <p:spPr>
          <a:xfrm>
            <a:off x="5214552" y="2383438"/>
            <a:ext cx="6672648" cy="369332"/>
          </a:xfrm>
          <a:prstGeom prst="rect">
            <a:avLst/>
          </a:prstGeom>
          <a:noFill/>
        </p:spPr>
        <p:txBody>
          <a:bodyPr wrap="square" rtlCol="0">
            <a:spAutoFit/>
          </a:bodyPr>
          <a:lstStyle/>
          <a:p>
            <a:pPr algn="ctr"/>
            <a:r>
              <a:rPr lang="es-ES" dirty="0"/>
              <a:t>Festividad de los Reyes </a:t>
            </a:r>
            <a:r>
              <a:rPr lang="es-ES" dirty="0" smtClean="0"/>
              <a:t>Magos</a:t>
            </a:r>
            <a:r>
              <a:rPr lang="pl-PL" dirty="0" smtClean="0"/>
              <a:t> – Święto Trzech Króli</a:t>
            </a:r>
            <a:endParaRPr lang="pl-PL" dirty="0"/>
          </a:p>
        </p:txBody>
      </p:sp>
      <p:pic>
        <p:nvPicPr>
          <p:cNvPr id="9" name="Obraz 8"/>
          <p:cNvPicPr>
            <a:picLocks noChangeAspect="1"/>
          </p:cNvPicPr>
          <p:nvPr/>
        </p:nvPicPr>
        <p:blipFill>
          <a:blip r:embed="rId5"/>
          <a:stretch>
            <a:fillRect/>
          </a:stretch>
        </p:blipFill>
        <p:spPr>
          <a:xfrm>
            <a:off x="8252670" y="3476412"/>
            <a:ext cx="3774573" cy="2124545"/>
          </a:xfrm>
          <a:prstGeom prst="rect">
            <a:avLst/>
          </a:prstGeom>
        </p:spPr>
      </p:pic>
      <p:pic>
        <p:nvPicPr>
          <p:cNvPr id="10" name="Obraz 9"/>
          <p:cNvPicPr>
            <a:picLocks noChangeAspect="1"/>
          </p:cNvPicPr>
          <p:nvPr/>
        </p:nvPicPr>
        <p:blipFill>
          <a:blip r:embed="rId6"/>
          <a:stretch>
            <a:fillRect/>
          </a:stretch>
        </p:blipFill>
        <p:spPr>
          <a:xfrm>
            <a:off x="197193" y="3476412"/>
            <a:ext cx="3776969" cy="2124545"/>
          </a:xfrm>
          <a:prstGeom prst="rect">
            <a:avLst/>
          </a:prstGeom>
        </p:spPr>
      </p:pic>
      <p:pic>
        <p:nvPicPr>
          <p:cNvPr id="11" name="Obraz 10"/>
          <p:cNvPicPr>
            <a:picLocks noChangeAspect="1"/>
          </p:cNvPicPr>
          <p:nvPr/>
        </p:nvPicPr>
        <p:blipFill>
          <a:blip r:embed="rId7"/>
          <a:stretch>
            <a:fillRect/>
          </a:stretch>
        </p:blipFill>
        <p:spPr>
          <a:xfrm>
            <a:off x="4230924" y="3476412"/>
            <a:ext cx="3764983" cy="2500184"/>
          </a:xfrm>
          <a:prstGeom prst="rect">
            <a:avLst/>
          </a:prstGeom>
        </p:spPr>
      </p:pic>
      <p:sp>
        <p:nvSpPr>
          <p:cNvPr id="12" name="Prostokąt 11"/>
          <p:cNvSpPr/>
          <p:nvPr/>
        </p:nvSpPr>
        <p:spPr>
          <a:xfrm>
            <a:off x="4453184" y="5976596"/>
            <a:ext cx="3320461" cy="369332"/>
          </a:xfrm>
          <a:prstGeom prst="rect">
            <a:avLst/>
          </a:prstGeom>
        </p:spPr>
        <p:txBody>
          <a:bodyPr wrap="none">
            <a:spAutoFit/>
          </a:bodyPr>
          <a:lstStyle/>
          <a:p>
            <a:r>
              <a:rPr lang="pl-PL" dirty="0"/>
              <a:t>Wielki Tydzień, Estremadura</a:t>
            </a:r>
          </a:p>
        </p:txBody>
      </p:sp>
      <p:sp>
        <p:nvSpPr>
          <p:cNvPr id="13" name="Prostokąt 12"/>
          <p:cNvSpPr/>
          <p:nvPr/>
        </p:nvSpPr>
        <p:spPr>
          <a:xfrm>
            <a:off x="1435499" y="5607264"/>
            <a:ext cx="1300356" cy="369332"/>
          </a:xfrm>
          <a:prstGeom prst="rect">
            <a:avLst/>
          </a:prstGeom>
        </p:spPr>
        <p:txBody>
          <a:bodyPr wrap="none">
            <a:spAutoFit/>
          </a:bodyPr>
          <a:lstStyle/>
          <a:p>
            <a:r>
              <a:rPr lang="pl-PL" dirty="0"/>
              <a:t>Las </a:t>
            </a:r>
            <a:r>
              <a:rPr lang="pl-PL" dirty="0" err="1"/>
              <a:t>Fallas</a:t>
            </a:r>
            <a:endParaRPr lang="pl-PL" dirty="0"/>
          </a:p>
        </p:txBody>
      </p:sp>
      <p:sp>
        <p:nvSpPr>
          <p:cNvPr id="14" name="Prostokąt 13"/>
          <p:cNvSpPr/>
          <p:nvPr/>
        </p:nvSpPr>
        <p:spPr>
          <a:xfrm>
            <a:off x="9170780" y="5607264"/>
            <a:ext cx="1938351" cy="369332"/>
          </a:xfrm>
          <a:prstGeom prst="rect">
            <a:avLst/>
          </a:prstGeom>
        </p:spPr>
        <p:txBody>
          <a:bodyPr wrap="none">
            <a:spAutoFit/>
          </a:bodyPr>
          <a:lstStyle/>
          <a:p>
            <a:r>
              <a:rPr lang="pl-PL" dirty="0" smtClean="0"/>
              <a:t>Los </a:t>
            </a:r>
            <a:r>
              <a:rPr lang="pl-PL" dirty="0" err="1"/>
              <a:t>sanfermines</a:t>
            </a:r>
            <a:endParaRPr lang="pl-PL" dirty="0"/>
          </a:p>
        </p:txBody>
      </p:sp>
    </p:spTree>
    <p:extLst>
      <p:ext uri="{BB962C8B-B14F-4D97-AF65-F5344CB8AC3E}">
        <p14:creationId xmlns:p14="http://schemas.microsoft.com/office/powerpoint/2010/main" val="3073419895"/>
      </p:ext>
    </p:extLst>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Bibliografia</a:t>
            </a:r>
            <a:endParaRPr lang="pl-PL" dirty="0"/>
          </a:p>
        </p:txBody>
      </p:sp>
      <p:sp>
        <p:nvSpPr>
          <p:cNvPr id="3" name="Symbol zastępczy zawartości 2"/>
          <p:cNvSpPr>
            <a:spLocks noGrp="1"/>
          </p:cNvSpPr>
          <p:nvPr>
            <p:ph idx="1"/>
          </p:nvPr>
        </p:nvSpPr>
        <p:spPr>
          <a:xfrm>
            <a:off x="450939" y="1948413"/>
            <a:ext cx="10677309" cy="4658333"/>
          </a:xfrm>
        </p:spPr>
        <p:txBody>
          <a:bodyPr numCol="2" spcCol="180000">
            <a:normAutofit fontScale="70000" lnSpcReduction="20000"/>
          </a:bodyPr>
          <a:lstStyle/>
          <a:p>
            <a:r>
              <a:rPr lang="pl-PL" sz="1200" dirty="0">
                <a:hlinkClick r:id="rId2"/>
              </a:rPr>
              <a:t>https://hispanico.pl/flaga-hiszpanii/#</a:t>
            </a:r>
            <a:r>
              <a:rPr lang="pl-PL" sz="1200" dirty="0" smtClean="0">
                <a:hlinkClick r:id="rId2"/>
              </a:rPr>
              <a:t>Jak_wygladala_flaga_Hiszpanii_na_przestrzeni_wiekow</a:t>
            </a:r>
            <a:endParaRPr lang="pl-PL" sz="1200" dirty="0" smtClean="0"/>
          </a:p>
          <a:p>
            <a:r>
              <a:rPr lang="pl-PL" sz="1200" dirty="0">
                <a:hlinkClick r:id="rId3"/>
              </a:rPr>
              <a:t>https://</a:t>
            </a:r>
            <a:r>
              <a:rPr lang="pl-PL" sz="1200" dirty="0" smtClean="0">
                <a:hlinkClick r:id="rId3"/>
              </a:rPr>
              <a:t>pl.wikipedia.org/wiki/Flaga_Hiszpanii</a:t>
            </a:r>
            <a:endParaRPr lang="pl-PL" sz="1200" dirty="0" smtClean="0"/>
          </a:p>
          <a:p>
            <a:r>
              <a:rPr lang="pl-PL" sz="1200" dirty="0">
                <a:hlinkClick r:id="rId4"/>
              </a:rPr>
              <a:t>https://</a:t>
            </a:r>
            <a:r>
              <a:rPr lang="pl-PL" sz="1200" dirty="0" smtClean="0">
                <a:hlinkClick r:id="rId4"/>
              </a:rPr>
              <a:t>pl.wikipedia.org/wiki/Herb_Hiszpanii</a:t>
            </a:r>
            <a:endParaRPr lang="pl-PL" sz="1200" dirty="0" smtClean="0"/>
          </a:p>
          <a:p>
            <a:r>
              <a:rPr lang="pl-PL" sz="1200" dirty="0">
                <a:hlinkClick r:id="rId5"/>
              </a:rPr>
              <a:t>https://historia.org.pl/2019/12/06/rekonkwista-w-hiszpanii-780-lat-walk-chrzescijan-z-arabami-na-polwyspie-iberyjskim</a:t>
            </a:r>
            <a:r>
              <a:rPr lang="pl-PL" sz="1200" dirty="0" smtClean="0">
                <a:hlinkClick r:id="rId5"/>
              </a:rPr>
              <a:t>/</a:t>
            </a:r>
            <a:endParaRPr lang="pl-PL" sz="1200" dirty="0" smtClean="0"/>
          </a:p>
          <a:p>
            <a:r>
              <a:rPr lang="pl-PL" sz="1200" dirty="0">
                <a:hlinkClick r:id="rId6"/>
              </a:rPr>
              <a:t>https://</a:t>
            </a:r>
            <a:r>
              <a:rPr lang="pl-PL" sz="1200" dirty="0" smtClean="0">
                <a:hlinkClick r:id="rId6"/>
              </a:rPr>
              <a:t>pl.wikipedia.org/wiki/J%C4%99zyk_hiszpa%C5%84ski</a:t>
            </a:r>
            <a:endParaRPr lang="pl-PL" sz="1200" dirty="0" smtClean="0"/>
          </a:p>
          <a:p>
            <a:r>
              <a:rPr lang="pl-PL" sz="1200" dirty="0">
                <a:hlinkClick r:id="rId7"/>
              </a:rPr>
              <a:t>https://pl.wikipedia.org/wiki/Letycja_(kr%C3%B3lowa_Hiszpanii</a:t>
            </a:r>
            <a:r>
              <a:rPr lang="pl-PL" sz="1200" dirty="0" smtClean="0">
                <a:hlinkClick r:id="rId7"/>
              </a:rPr>
              <a:t>)</a:t>
            </a:r>
            <a:endParaRPr lang="pl-PL" sz="1200" dirty="0" smtClean="0"/>
          </a:p>
          <a:p>
            <a:r>
              <a:rPr lang="pl-PL" sz="1200" dirty="0">
                <a:hlinkClick r:id="rId8"/>
              </a:rPr>
              <a:t>https://</a:t>
            </a:r>
            <a:r>
              <a:rPr lang="pl-PL" sz="1200" dirty="0" smtClean="0">
                <a:hlinkClick r:id="rId8"/>
              </a:rPr>
              <a:t>pl.wikipedia.org/wiki/Filip_VI_Burbon</a:t>
            </a:r>
            <a:endParaRPr lang="pl-PL" sz="1200" dirty="0" smtClean="0"/>
          </a:p>
          <a:p>
            <a:r>
              <a:rPr lang="pl-PL" sz="1200" dirty="0">
                <a:hlinkClick r:id="rId9"/>
              </a:rPr>
              <a:t>https://pl.wikipedia.org/wiki/Eleonora_(ksi%C4%99%C5%BCna_Asturii</a:t>
            </a:r>
            <a:r>
              <a:rPr lang="pl-PL" sz="1200" dirty="0" smtClean="0">
                <a:hlinkClick r:id="rId9"/>
              </a:rPr>
              <a:t>)</a:t>
            </a:r>
            <a:endParaRPr lang="pl-PL" sz="1200" dirty="0" smtClean="0"/>
          </a:p>
          <a:p>
            <a:r>
              <a:rPr lang="pl-PL" sz="1200" dirty="0">
                <a:hlinkClick r:id="rId10"/>
              </a:rPr>
              <a:t>https://</a:t>
            </a:r>
            <a:r>
              <a:rPr lang="pl-PL" sz="1200" dirty="0" smtClean="0">
                <a:hlinkClick r:id="rId10"/>
              </a:rPr>
              <a:t>pl.wikipedia.org/wiki/Zofia_Burbon</a:t>
            </a:r>
            <a:endParaRPr lang="pl-PL" sz="1200" dirty="0" smtClean="0"/>
          </a:p>
          <a:p>
            <a:r>
              <a:rPr lang="pl-PL" sz="1200" dirty="0">
                <a:hlinkClick r:id="rId11"/>
              </a:rPr>
              <a:t>https://</a:t>
            </a:r>
            <a:r>
              <a:rPr lang="pl-PL" sz="1200" dirty="0" smtClean="0">
                <a:hlinkClick r:id="rId11"/>
              </a:rPr>
              <a:t>pl.wikipedia.org/wiki/Pablo_Picasso</a:t>
            </a:r>
            <a:endParaRPr lang="pl-PL" sz="1200" dirty="0" smtClean="0"/>
          </a:p>
          <a:p>
            <a:r>
              <a:rPr lang="pl-PL" sz="1200" dirty="0">
                <a:hlinkClick r:id="rId12"/>
              </a:rPr>
              <a:t>https://</a:t>
            </a:r>
            <a:r>
              <a:rPr lang="pl-PL" sz="1200" dirty="0" smtClean="0">
                <a:hlinkClick r:id="rId12"/>
              </a:rPr>
              <a:t>www.ramarama.pl/harlequin-pablo-picasso.html</a:t>
            </a:r>
            <a:endParaRPr lang="pl-PL" sz="1200" dirty="0" smtClean="0"/>
          </a:p>
          <a:p>
            <a:r>
              <a:rPr lang="pl-PL" sz="1200" dirty="0">
                <a:hlinkClick r:id="rId13"/>
              </a:rPr>
              <a:t>https://</a:t>
            </a:r>
            <a:r>
              <a:rPr lang="pl-PL" sz="1200" dirty="0" smtClean="0">
                <a:hlinkClick r:id="rId13"/>
              </a:rPr>
              <a:t>twoja-sztuka.pl/product-pol-11126-Salvador-Dali-Labedzie-odbijajace-sie-w-wodzie-jako-slonie-60x90-cm-G93748.html</a:t>
            </a:r>
            <a:endParaRPr lang="pl-PL" sz="1200" dirty="0"/>
          </a:p>
          <a:p>
            <a:r>
              <a:rPr lang="pl-PL" sz="1200" dirty="0" smtClean="0">
                <a:hlinkClick r:id="rId14"/>
              </a:rPr>
              <a:t>https</a:t>
            </a:r>
            <a:r>
              <a:rPr lang="pl-PL" sz="1200" dirty="0">
                <a:hlinkClick r:id="rId14"/>
              </a:rPr>
              <a:t>://</a:t>
            </a:r>
            <a:r>
              <a:rPr lang="pl-PL" sz="1200" dirty="0" smtClean="0">
                <a:hlinkClick r:id="rId14"/>
              </a:rPr>
              <a:t>pl.wikipedia.org/wiki/Crema_catalana</a:t>
            </a:r>
            <a:endParaRPr lang="pl-PL" sz="1200" dirty="0" smtClean="0"/>
          </a:p>
          <a:p>
            <a:r>
              <a:rPr lang="pl-PL" sz="1200" dirty="0">
                <a:hlinkClick r:id="rId15"/>
              </a:rPr>
              <a:t>https://</a:t>
            </a:r>
            <a:r>
              <a:rPr lang="pl-PL" sz="1200" dirty="0" smtClean="0">
                <a:hlinkClick r:id="rId15"/>
              </a:rPr>
              <a:t>pl.wikipedia.org/wiki/Kuchnia_hiszpa%C5%84ska</a:t>
            </a:r>
            <a:endParaRPr lang="pl-PL" sz="1200" dirty="0" smtClean="0"/>
          </a:p>
          <a:p>
            <a:r>
              <a:rPr lang="pl-PL" sz="1200" dirty="0">
                <a:hlinkClick r:id="rId16"/>
              </a:rPr>
              <a:t>https://</a:t>
            </a:r>
            <a:r>
              <a:rPr lang="pl-PL" sz="1200" dirty="0" smtClean="0">
                <a:hlinkClick r:id="rId16"/>
              </a:rPr>
              <a:t>pl.wikipedia.org/wiki/Turr%C3%B3n</a:t>
            </a:r>
            <a:endParaRPr lang="pl-PL" sz="1200" dirty="0" smtClean="0"/>
          </a:p>
          <a:p>
            <a:r>
              <a:rPr lang="pl-PL" sz="1200" dirty="0">
                <a:hlinkClick r:id="rId17"/>
              </a:rPr>
              <a:t>https://</a:t>
            </a:r>
            <a:r>
              <a:rPr lang="pl-PL" sz="1200" dirty="0" smtClean="0">
                <a:hlinkClick r:id="rId17"/>
              </a:rPr>
              <a:t>pl.wikipedia.org/wiki/Alfajor</a:t>
            </a:r>
            <a:endParaRPr lang="pl-PL" sz="1200" dirty="0" smtClean="0"/>
          </a:p>
          <a:p>
            <a:r>
              <a:rPr lang="pl-PL" sz="1200" dirty="0">
                <a:hlinkClick r:id="rId18"/>
              </a:rPr>
              <a:t>https://</a:t>
            </a:r>
            <a:r>
              <a:rPr lang="pl-PL" sz="1200" dirty="0" smtClean="0">
                <a:hlinkClick r:id="rId18"/>
              </a:rPr>
              <a:t>pl.wikipedia.org/wiki/Paella</a:t>
            </a:r>
            <a:endParaRPr lang="pl-PL" sz="1200" dirty="0" smtClean="0"/>
          </a:p>
          <a:p>
            <a:r>
              <a:rPr lang="pl-PL" sz="1200" dirty="0">
                <a:hlinkClick r:id="rId19"/>
              </a:rPr>
              <a:t>https://</a:t>
            </a:r>
            <a:r>
              <a:rPr lang="pl-PL" sz="1200" dirty="0" smtClean="0">
                <a:hlinkClick r:id="rId19"/>
              </a:rPr>
              <a:t>pl.wikipedia.org/wiki/Tortilla_espa%C3%B1ola</a:t>
            </a:r>
            <a:endParaRPr lang="pl-PL" sz="1200" dirty="0" smtClean="0"/>
          </a:p>
          <a:p>
            <a:r>
              <a:rPr lang="pl-PL" sz="1200" dirty="0">
                <a:hlinkClick r:id="rId20"/>
              </a:rPr>
              <a:t>https://</a:t>
            </a:r>
            <a:r>
              <a:rPr lang="pl-PL" sz="1200" dirty="0" smtClean="0">
                <a:hlinkClick r:id="rId20"/>
              </a:rPr>
              <a:t>pl.wikipedia.org/wiki/Fabada_asturiana</a:t>
            </a:r>
            <a:endParaRPr lang="pl-PL" sz="1200" dirty="0" smtClean="0"/>
          </a:p>
          <a:p>
            <a:r>
              <a:rPr lang="pl-PL" sz="1200" dirty="0">
                <a:hlinkClick r:id="rId21"/>
              </a:rPr>
              <a:t>https://</a:t>
            </a:r>
            <a:r>
              <a:rPr lang="pl-PL" sz="1200" dirty="0" smtClean="0">
                <a:hlinkClick r:id="rId21"/>
              </a:rPr>
              <a:t>www.directoalpaladar.com/recetas-de-carnes-y-aves/receta-de-serranito-el-clasico-bocadillo-del-sur</a:t>
            </a:r>
            <a:endParaRPr lang="pl-PL" sz="1200" dirty="0" smtClean="0"/>
          </a:p>
          <a:p>
            <a:r>
              <a:rPr lang="pl-PL" sz="1200" dirty="0">
                <a:hlinkClick r:id="rId22"/>
              </a:rPr>
              <a:t>https://</a:t>
            </a:r>
            <a:r>
              <a:rPr lang="pl-PL" sz="1200" dirty="0" smtClean="0">
                <a:hlinkClick r:id="rId22"/>
              </a:rPr>
              <a:t>pl.wikipedia.org/wiki/Tapas</a:t>
            </a:r>
            <a:endParaRPr lang="pl-PL" sz="1200" dirty="0" smtClean="0"/>
          </a:p>
          <a:p>
            <a:r>
              <a:rPr lang="pl-PL" sz="1200" dirty="0">
                <a:hlinkClick r:id="rId23"/>
              </a:rPr>
              <a:t>https://</a:t>
            </a:r>
            <a:r>
              <a:rPr lang="pl-PL" sz="1200" dirty="0" smtClean="0">
                <a:hlinkClick r:id="rId23"/>
              </a:rPr>
              <a:t>www.google.com/search?q=patatas+bravas&amp;client=firefox-b-d&amp;sxsrf=ALeKk027pflVGyVl1-3KapS4GFirhaoyxg:1588941195100&amp;source=lnms&amp;tbm=isch&amp;sa=X&amp;ved=2ahUKEwjVzIKco6TpAhVxpYsKHfjUBUEQ_AUoAXoECBQQAw&amp;biw=1920&amp;bih=966#imgrc=zeN3UJkwy97pXM</a:t>
            </a:r>
            <a:endParaRPr lang="pl-PL" sz="1200" dirty="0" smtClean="0"/>
          </a:p>
          <a:p>
            <a:r>
              <a:rPr lang="pl-PL" sz="1200" dirty="0">
                <a:hlinkClick r:id="rId24"/>
              </a:rPr>
              <a:t>https://</a:t>
            </a:r>
            <a:r>
              <a:rPr lang="pl-PL" sz="1200" dirty="0" smtClean="0">
                <a:hlinkClick r:id="rId24"/>
              </a:rPr>
              <a:t>pl.wikipedia.org/wiki/Costa_Verde</a:t>
            </a:r>
            <a:endParaRPr lang="pl-PL" sz="1200" dirty="0" smtClean="0"/>
          </a:p>
          <a:p>
            <a:r>
              <a:rPr lang="pl-PL" sz="1200" dirty="0">
                <a:hlinkClick r:id="rId25"/>
              </a:rPr>
              <a:t>https://</a:t>
            </a:r>
            <a:r>
              <a:rPr lang="pl-PL" sz="1200" dirty="0" smtClean="0">
                <a:hlinkClick r:id="rId25"/>
              </a:rPr>
              <a:t>pl.wikipedia.org/wiki/Costa_del_Sol</a:t>
            </a:r>
            <a:endParaRPr lang="pl-PL" sz="1200" dirty="0" smtClean="0"/>
          </a:p>
          <a:p>
            <a:r>
              <a:rPr lang="pl-PL" sz="1200" dirty="0">
                <a:hlinkClick r:id="rId26"/>
              </a:rPr>
              <a:t>https://</a:t>
            </a:r>
            <a:r>
              <a:rPr lang="pl-PL" sz="1200" dirty="0" smtClean="0">
                <a:hlinkClick r:id="rId26"/>
              </a:rPr>
              <a:t>pl.wikipedia.org/wiki/Costa_Brava</a:t>
            </a:r>
            <a:endParaRPr lang="pl-PL" sz="1200" dirty="0" smtClean="0"/>
          </a:p>
          <a:p>
            <a:r>
              <a:rPr lang="pl-PL" sz="1200" dirty="0">
                <a:hlinkClick r:id="rId27"/>
              </a:rPr>
              <a:t>https://</a:t>
            </a:r>
            <a:r>
              <a:rPr lang="pl-PL" sz="1200" dirty="0" smtClean="0">
                <a:hlinkClick r:id="rId27"/>
              </a:rPr>
              <a:t>pl.wikipedia.org/wiki/Costa_de_la_Luz</a:t>
            </a:r>
            <a:endParaRPr lang="pl-PL" sz="1200" dirty="0"/>
          </a:p>
          <a:p>
            <a:r>
              <a:rPr lang="pl-PL" sz="1200" dirty="0">
                <a:hlinkClick r:id="rId28"/>
              </a:rPr>
              <a:t>https://</a:t>
            </a:r>
            <a:r>
              <a:rPr lang="pl-PL" sz="1200" dirty="0" smtClean="0">
                <a:hlinkClick r:id="rId28"/>
              </a:rPr>
              <a:t>pl.wikipedia.org/wiki/Costa_Dorada</a:t>
            </a:r>
            <a:endParaRPr lang="pl-PL" sz="1200" dirty="0" smtClean="0"/>
          </a:p>
          <a:p>
            <a:r>
              <a:rPr lang="pl-PL" sz="1200" dirty="0">
                <a:hlinkClick r:id="rId29"/>
              </a:rPr>
              <a:t>https://</a:t>
            </a:r>
            <a:r>
              <a:rPr lang="pl-PL" sz="1200" dirty="0" smtClean="0">
                <a:hlinkClick r:id="rId29"/>
              </a:rPr>
              <a:t>www.google.com/search?q=sagrada+familia&amp;source=lmns&amp;bih=966&amp;biw=1903&amp;client=firefox-b-d&amp;hl=pl&amp;ved=2ahUKEwiNkcaksqTpAhXLtioKHf8FATcQ_AUoAHoECAEQAA</a:t>
            </a:r>
            <a:endParaRPr lang="pl-PL" sz="1200" dirty="0" smtClean="0"/>
          </a:p>
          <a:p>
            <a:r>
              <a:rPr lang="pl-PL" sz="1200" dirty="0">
                <a:hlinkClick r:id="rId30"/>
              </a:rPr>
              <a:t>https://</a:t>
            </a:r>
            <a:r>
              <a:rPr lang="pl-PL" sz="1200" dirty="0" smtClean="0">
                <a:hlinkClick r:id="rId30"/>
              </a:rPr>
              <a:t>www.spain.info/pl/que-quieres/arte/monumentos/barcelona/casa_mila_la_pedrera.html</a:t>
            </a:r>
            <a:endParaRPr lang="pl-PL" sz="1200" dirty="0" smtClean="0"/>
          </a:p>
          <a:p>
            <a:r>
              <a:rPr lang="pl-PL" sz="1200" dirty="0">
                <a:hlinkClick r:id="rId31"/>
              </a:rPr>
              <a:t>https://www.getyourguide.pl/barcelona-l45/barcelona-eglarska-wycieczka-sagrada-familia-i-casa-t167495</a:t>
            </a:r>
            <a:r>
              <a:rPr lang="pl-PL" sz="1200" dirty="0" smtClean="0">
                <a:hlinkClick r:id="rId31"/>
              </a:rPr>
              <a:t>/</a:t>
            </a:r>
            <a:endParaRPr lang="pl-PL" sz="1200" dirty="0" smtClean="0"/>
          </a:p>
          <a:p>
            <a:r>
              <a:rPr lang="pl-PL" sz="1200" dirty="0">
                <a:hlinkClick r:id="rId32"/>
              </a:rPr>
              <a:t>http://poloniabarcelona.pl/park-guell</a:t>
            </a:r>
            <a:r>
              <a:rPr lang="pl-PL" sz="1200" dirty="0" smtClean="0">
                <a:hlinkClick r:id="rId32"/>
              </a:rPr>
              <a:t>/</a:t>
            </a:r>
            <a:endParaRPr lang="pl-PL" sz="1200" dirty="0" smtClean="0"/>
          </a:p>
          <a:p>
            <a:r>
              <a:rPr lang="pl-PL" sz="1200" dirty="0">
                <a:hlinkClick r:id="rId33"/>
              </a:rPr>
              <a:t>https://</a:t>
            </a:r>
            <a:r>
              <a:rPr lang="pl-PL" sz="1200" dirty="0" smtClean="0">
                <a:hlinkClick r:id="rId33"/>
              </a:rPr>
              <a:t>podroze.gazeta.pl/podroze/1,114158,13653572,najpiekniejszy-palac-orientu-alhambra-hiszpania.html</a:t>
            </a:r>
            <a:endParaRPr lang="pl-PL" sz="1200" dirty="0" smtClean="0"/>
          </a:p>
          <a:p>
            <a:r>
              <a:rPr lang="pl-PL" sz="1200" dirty="0">
                <a:hlinkClick r:id="rId34"/>
              </a:rPr>
              <a:t>http://propertyclub-vlc.com/la-tomatina</a:t>
            </a:r>
            <a:r>
              <a:rPr lang="pl-PL" sz="1200" dirty="0" smtClean="0">
                <a:hlinkClick r:id="rId34"/>
              </a:rPr>
              <a:t>/</a:t>
            </a:r>
            <a:endParaRPr lang="pl-PL" sz="1200" dirty="0" smtClean="0"/>
          </a:p>
          <a:p>
            <a:r>
              <a:rPr lang="pl-PL" sz="1200">
                <a:hlinkClick r:id="rId35"/>
              </a:rPr>
              <a:t>https://</a:t>
            </a:r>
            <a:r>
              <a:rPr lang="pl-PL" sz="1200" smtClean="0">
                <a:hlinkClick r:id="rId35"/>
              </a:rPr>
              <a:t>en.wikipedia.org/wiki/Royal_Tapestry_Factory</a:t>
            </a:r>
            <a:endParaRPr lang="pl-PL" sz="1200" smtClean="0"/>
          </a:p>
        </p:txBody>
      </p:sp>
    </p:spTree>
    <p:extLst>
      <p:ext uri="{BB962C8B-B14F-4D97-AF65-F5344CB8AC3E}">
        <p14:creationId xmlns:p14="http://schemas.microsoft.com/office/powerpoint/2010/main" val="963870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Dziękuję za uwagę</a:t>
            </a:r>
            <a:endParaRPr lang="pl-PL" dirty="0"/>
          </a:p>
        </p:txBody>
      </p:sp>
      <p:sp>
        <p:nvSpPr>
          <p:cNvPr id="3" name="Symbol zastępczy zawartości 2"/>
          <p:cNvSpPr>
            <a:spLocks noGrp="1"/>
          </p:cNvSpPr>
          <p:nvPr>
            <p:ph idx="1"/>
          </p:nvPr>
        </p:nvSpPr>
        <p:spPr/>
        <p:txBody>
          <a:bodyPr anchor="b">
            <a:normAutofit/>
          </a:bodyPr>
          <a:lstStyle/>
          <a:p>
            <a:pPr marL="0" indent="0" algn="ctr">
              <a:buNone/>
            </a:pPr>
            <a:r>
              <a:rPr lang="pl-PL" sz="3600" dirty="0" smtClean="0"/>
              <a:t>Prezentację przygotowała: Klaudia </a:t>
            </a:r>
            <a:r>
              <a:rPr lang="pl-PL" sz="3600" dirty="0" smtClean="0"/>
              <a:t>Opalińska</a:t>
            </a:r>
          </a:p>
          <a:p>
            <a:pPr marL="0" indent="0" algn="ctr">
              <a:buNone/>
            </a:pPr>
            <a:r>
              <a:rPr lang="pl-PL" sz="3600" dirty="0" smtClean="0"/>
              <a:t>Korekta i prowadzenie: Pani Anita </a:t>
            </a:r>
            <a:r>
              <a:rPr lang="pl-PL" sz="3600" dirty="0" err="1" smtClean="0"/>
              <a:t>Stokowiec</a:t>
            </a:r>
            <a:endParaRPr lang="pl-PL" sz="3600" dirty="0"/>
          </a:p>
        </p:txBody>
      </p:sp>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363" y="1772529"/>
            <a:ext cx="3181777" cy="3181777"/>
          </a:xfrm>
          <a:prstGeom prst="rect">
            <a:avLst/>
          </a:prstGeom>
        </p:spPr>
      </p:pic>
    </p:spTree>
    <p:extLst>
      <p:ext uri="{BB962C8B-B14F-4D97-AF65-F5344CB8AC3E}">
        <p14:creationId xmlns:p14="http://schemas.microsoft.com/office/powerpoint/2010/main" val="503497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Flagi Republiki</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5718" y="2440304"/>
            <a:ext cx="3189450" cy="2008959"/>
          </a:xfrm>
        </p:spPr>
      </p:pic>
      <p:sp>
        <p:nvSpPr>
          <p:cNvPr id="4" name="pole tekstowe 3"/>
          <p:cNvSpPr txBox="1"/>
          <p:nvPr/>
        </p:nvSpPr>
        <p:spPr>
          <a:xfrm>
            <a:off x="2115718" y="4441856"/>
            <a:ext cx="3189450" cy="646331"/>
          </a:xfrm>
          <a:prstGeom prst="rect">
            <a:avLst/>
          </a:prstGeom>
          <a:noFill/>
        </p:spPr>
        <p:txBody>
          <a:bodyPr wrap="square" rtlCol="0">
            <a:spAutoFit/>
          </a:bodyPr>
          <a:lstStyle/>
          <a:p>
            <a:pPr algn="ctr"/>
            <a:r>
              <a:rPr lang="pl-PL" dirty="0"/>
              <a:t>Flaga I Republiki Hiszpanii (1873-1874 r.)</a:t>
            </a:r>
          </a:p>
        </p:txBody>
      </p:sp>
      <p:pic>
        <p:nvPicPr>
          <p:cNvPr id="6" name="Obraz 5"/>
          <p:cNvPicPr>
            <a:picLocks noChangeAspect="1"/>
          </p:cNvPicPr>
          <p:nvPr/>
        </p:nvPicPr>
        <p:blipFill>
          <a:blip r:embed="rId3"/>
          <a:stretch>
            <a:fillRect/>
          </a:stretch>
        </p:blipFill>
        <p:spPr>
          <a:xfrm>
            <a:off x="6685421" y="2432897"/>
            <a:ext cx="3348265" cy="2008959"/>
          </a:xfrm>
          <a:prstGeom prst="rect">
            <a:avLst/>
          </a:prstGeom>
        </p:spPr>
      </p:pic>
      <p:sp>
        <p:nvSpPr>
          <p:cNvPr id="7" name="pole tekstowe 6"/>
          <p:cNvSpPr txBox="1"/>
          <p:nvPr/>
        </p:nvSpPr>
        <p:spPr>
          <a:xfrm>
            <a:off x="6685421" y="4441856"/>
            <a:ext cx="3348265" cy="923330"/>
          </a:xfrm>
          <a:prstGeom prst="rect">
            <a:avLst/>
          </a:prstGeom>
          <a:noFill/>
        </p:spPr>
        <p:txBody>
          <a:bodyPr wrap="square" rtlCol="0">
            <a:spAutoFit/>
          </a:bodyPr>
          <a:lstStyle/>
          <a:p>
            <a:pPr algn="ctr"/>
            <a:r>
              <a:rPr lang="pl-PL" dirty="0"/>
              <a:t>Flaga II Republiki Hiszpanii (1931-1939 r.)</a:t>
            </a:r>
          </a:p>
          <a:p>
            <a:endParaRPr lang="pl-PL" dirty="0"/>
          </a:p>
        </p:txBody>
      </p:sp>
    </p:spTree>
    <p:extLst>
      <p:ext uri="{BB962C8B-B14F-4D97-AF65-F5344CB8AC3E}">
        <p14:creationId xmlns:p14="http://schemas.microsoft.com/office/powerpoint/2010/main" val="160762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000">
        <p15:prstTrans prst="prestige"/>
      </p:transition>
    </mc:Choice>
    <mc:Fallback xmlns="">
      <p:transition spd="slow"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herb</a:t>
            </a:r>
            <a:endParaRPr lang="pl-PL" dirty="0"/>
          </a:p>
        </p:txBody>
      </p:sp>
      <p:pic>
        <p:nvPicPr>
          <p:cNvPr id="7" name="Symbol zastępczy zawartości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1957" y="2093976"/>
            <a:ext cx="3164318" cy="3164318"/>
          </a:xfrm>
        </p:spPr>
      </p:pic>
      <p:sp>
        <p:nvSpPr>
          <p:cNvPr id="8" name="pole tekstowe 7"/>
          <p:cNvSpPr txBox="1"/>
          <p:nvPr/>
        </p:nvSpPr>
        <p:spPr>
          <a:xfrm>
            <a:off x="4535424" y="5609968"/>
            <a:ext cx="2957383" cy="369332"/>
          </a:xfrm>
          <a:prstGeom prst="rect">
            <a:avLst/>
          </a:prstGeom>
          <a:noFill/>
        </p:spPr>
        <p:txBody>
          <a:bodyPr wrap="square" rtlCol="0">
            <a:spAutoFit/>
          </a:bodyPr>
          <a:lstStyle/>
          <a:p>
            <a:pPr algn="ctr"/>
            <a:r>
              <a:rPr lang="pl-PL" dirty="0" smtClean="0"/>
              <a:t>Obecny herb Hiszpanii</a:t>
            </a:r>
          </a:p>
        </p:txBody>
      </p:sp>
    </p:spTree>
    <p:extLst>
      <p:ext uri="{BB962C8B-B14F-4D97-AF65-F5344CB8AC3E}">
        <p14:creationId xmlns:p14="http://schemas.microsoft.com/office/powerpoint/2010/main" val="307474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20000">
        <p15:prstTrans prst="origami"/>
      </p:transition>
    </mc:Choice>
    <mc:Fallback xmlns="">
      <p:transition spd="slow"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Herb z czasów                       II Republiki</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6855" y="2310370"/>
            <a:ext cx="4144386" cy="4051300"/>
          </a:xfrm>
        </p:spPr>
      </p:pic>
      <p:sp>
        <p:nvSpPr>
          <p:cNvPr id="6" name="pole tekstowe 5"/>
          <p:cNvSpPr txBox="1"/>
          <p:nvPr/>
        </p:nvSpPr>
        <p:spPr>
          <a:xfrm>
            <a:off x="5003415" y="6361670"/>
            <a:ext cx="2191265" cy="374822"/>
          </a:xfrm>
          <a:prstGeom prst="rect">
            <a:avLst/>
          </a:prstGeom>
          <a:noFill/>
        </p:spPr>
        <p:txBody>
          <a:bodyPr wrap="square" rtlCol="0">
            <a:spAutoFit/>
          </a:bodyPr>
          <a:lstStyle/>
          <a:p>
            <a:pPr algn="ctr"/>
            <a:r>
              <a:rPr lang="pl-PL" dirty="0"/>
              <a:t>1931-1939</a:t>
            </a:r>
          </a:p>
        </p:txBody>
      </p:sp>
    </p:spTree>
    <p:extLst>
      <p:ext uri="{BB962C8B-B14F-4D97-AF65-F5344CB8AC3E}">
        <p14:creationId xmlns:p14="http://schemas.microsoft.com/office/powerpoint/2010/main" val="1126781474"/>
      </p:ext>
    </p:extLst>
  </p:cSld>
  <p:clrMapOvr>
    <a:masterClrMapping/>
  </p:clrMapOvr>
  <mc:AlternateContent xmlns:mc="http://schemas.openxmlformats.org/markup-compatibility/2006" xmlns:p14="http://schemas.microsoft.com/office/powerpoint/2010/main">
    <mc:Choice Requires="p14">
      <p:transition spd="slow" p14:dur="3400" advTm="7500">
        <p14:reveal/>
      </p:transition>
    </mc:Choice>
    <mc:Fallback xmlns="">
      <p:transition spd="slow" advTm="75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Herby generała franco</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185" y="2093976"/>
            <a:ext cx="3950982" cy="4051300"/>
          </a:xfrm>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663" y="2093976"/>
            <a:ext cx="4355581" cy="4296032"/>
          </a:xfrm>
          <a:prstGeom prst="rect">
            <a:avLst/>
          </a:prstGeom>
        </p:spPr>
      </p:pic>
      <p:sp>
        <p:nvSpPr>
          <p:cNvPr id="7" name="pole tekstowe 6"/>
          <p:cNvSpPr txBox="1"/>
          <p:nvPr/>
        </p:nvSpPr>
        <p:spPr>
          <a:xfrm>
            <a:off x="1482811" y="6390008"/>
            <a:ext cx="2553730" cy="369332"/>
          </a:xfrm>
          <a:prstGeom prst="rect">
            <a:avLst/>
          </a:prstGeom>
          <a:noFill/>
        </p:spPr>
        <p:txBody>
          <a:bodyPr wrap="square" rtlCol="0">
            <a:spAutoFit/>
          </a:bodyPr>
          <a:lstStyle/>
          <a:p>
            <a:pPr algn="ctr"/>
            <a:r>
              <a:rPr lang="pl-PL" dirty="0"/>
              <a:t>1939-1945</a:t>
            </a:r>
          </a:p>
        </p:txBody>
      </p:sp>
      <p:sp>
        <p:nvSpPr>
          <p:cNvPr id="8" name="pole tekstowe 7"/>
          <p:cNvSpPr txBox="1"/>
          <p:nvPr/>
        </p:nvSpPr>
        <p:spPr>
          <a:xfrm>
            <a:off x="7018637" y="6390008"/>
            <a:ext cx="2619632" cy="369332"/>
          </a:xfrm>
          <a:prstGeom prst="rect">
            <a:avLst/>
          </a:prstGeom>
          <a:noFill/>
        </p:spPr>
        <p:txBody>
          <a:bodyPr wrap="square" rtlCol="0">
            <a:spAutoFit/>
          </a:bodyPr>
          <a:lstStyle/>
          <a:p>
            <a:pPr algn="ctr"/>
            <a:r>
              <a:rPr lang="pl-PL" dirty="0"/>
              <a:t>1945-1975</a:t>
            </a:r>
          </a:p>
        </p:txBody>
      </p:sp>
    </p:spTree>
    <p:extLst>
      <p:ext uri="{BB962C8B-B14F-4D97-AF65-F5344CB8AC3E}">
        <p14:creationId xmlns:p14="http://schemas.microsoft.com/office/powerpoint/2010/main" val="673960729"/>
      </p:ext>
    </p:extLst>
  </p:cSld>
  <p:clrMapOvr>
    <a:masterClrMapping/>
  </p:clrMapOvr>
  <p:transition spd="med" advTm="7500">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ewniana czcionk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TM03090434[[fn=Drewniana czcionka]]</Template>
  <TotalTime>837</TotalTime>
  <Words>1858</Words>
  <Application>Microsoft Office PowerPoint</Application>
  <PresentationFormat>Panoramiczny</PresentationFormat>
  <Paragraphs>223</Paragraphs>
  <Slides>53</Slides>
  <Notes>0</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53</vt:i4>
      </vt:variant>
    </vt:vector>
  </HeadingPairs>
  <TitlesOfParts>
    <vt:vector size="58" baseType="lpstr">
      <vt:lpstr>Lucida Handwriting</vt:lpstr>
      <vt:lpstr>Rockwell</vt:lpstr>
      <vt:lpstr>Rockwell Condensed</vt:lpstr>
      <vt:lpstr>Wingdings</vt:lpstr>
      <vt:lpstr>Drewniana czcionka</vt:lpstr>
      <vt:lpstr>Hiszpania</vt:lpstr>
      <vt:lpstr>Pełna nazwa</vt:lpstr>
      <vt:lpstr>Historia</vt:lpstr>
      <vt:lpstr>Flaga</vt:lpstr>
      <vt:lpstr>Poprzednie flagi</vt:lpstr>
      <vt:lpstr>Flagi Republiki</vt:lpstr>
      <vt:lpstr>herb</vt:lpstr>
      <vt:lpstr>Herb z czasów                       II Republiki</vt:lpstr>
      <vt:lpstr>Herby generała franco</vt:lpstr>
      <vt:lpstr>dewiza</vt:lpstr>
      <vt:lpstr>hymn</vt:lpstr>
      <vt:lpstr>Ustrój polityczny i typ państwa</vt:lpstr>
      <vt:lpstr>Obecny monarcha i jego rodzina</vt:lpstr>
      <vt:lpstr>Królowa</vt:lpstr>
      <vt:lpstr>Dzieci pary królewskiej</vt:lpstr>
      <vt:lpstr>Prezentacja programu PowerPoint</vt:lpstr>
      <vt:lpstr>Obecny premier</vt:lpstr>
      <vt:lpstr>Geografia</vt:lpstr>
      <vt:lpstr>Wybrzeża </vt:lpstr>
      <vt:lpstr>Prezentacja programu PowerPoint</vt:lpstr>
      <vt:lpstr>Prezentacja programu PowerPoint</vt:lpstr>
      <vt:lpstr>Prezentacja programu PowerPoint</vt:lpstr>
      <vt:lpstr>Prezentacja programu PowerPoint</vt:lpstr>
      <vt:lpstr>Podział administracyjny</vt:lpstr>
      <vt:lpstr>Prezentacja programu PowerPoint</vt:lpstr>
      <vt:lpstr>klimat</vt:lpstr>
      <vt:lpstr>Język</vt:lpstr>
      <vt:lpstr>religie</vt:lpstr>
      <vt:lpstr>gospodarka</vt:lpstr>
      <vt:lpstr>Kuchnia hiszpańska</vt:lpstr>
      <vt:lpstr>Śniadania i słodkie przekąski </vt:lpstr>
      <vt:lpstr>Dania główne</vt:lpstr>
      <vt:lpstr>Zakąski i potrawy barowe</vt:lpstr>
      <vt:lpstr>kultura</vt:lpstr>
      <vt:lpstr>Malarze</vt:lpstr>
      <vt:lpstr>Prezentacja programu PowerPoint</vt:lpstr>
      <vt:lpstr>Prezentacja programu PowerPoint</vt:lpstr>
      <vt:lpstr>Prezentacja programu PowerPoint</vt:lpstr>
      <vt:lpstr>Architektura</vt:lpstr>
      <vt:lpstr>Prezentacja programu PowerPoint</vt:lpstr>
      <vt:lpstr>Prezentacja programu PowerPoint</vt:lpstr>
      <vt:lpstr>Prezentacja programu PowerPoint</vt:lpstr>
      <vt:lpstr>Prezentacja programu PowerPoint</vt:lpstr>
      <vt:lpstr>Prezentacja programu PowerPoint</vt:lpstr>
      <vt:lpstr>muzyka</vt:lpstr>
      <vt:lpstr>Prezentacja programu PowerPoint</vt:lpstr>
      <vt:lpstr>Film</vt:lpstr>
      <vt:lpstr>Najsłynniejsi aktorzy</vt:lpstr>
      <vt:lpstr>Kilka faktów:</vt:lpstr>
      <vt:lpstr>Święta</vt:lpstr>
      <vt:lpstr>Prezentacja programu PowerPoint</vt:lpstr>
      <vt:lpstr>Bibliografia</vt:lpstr>
      <vt:lpstr>Dziękuję za uwagę</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Hiszpania</dc:title>
  <dc:creator>Klaudia Opalińska</dc:creator>
  <cp:lastModifiedBy>Klaudia Opalińska</cp:lastModifiedBy>
  <cp:revision>97</cp:revision>
  <dcterms:created xsi:type="dcterms:W3CDTF">2020-04-28T20:18:58Z</dcterms:created>
  <dcterms:modified xsi:type="dcterms:W3CDTF">2020-05-08T20:39:34Z</dcterms:modified>
</cp:coreProperties>
</file>